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9" r:id="rId2"/>
    <p:sldId id="337" r:id="rId3"/>
    <p:sldId id="306" r:id="rId4"/>
    <p:sldId id="314" r:id="rId5"/>
    <p:sldId id="355" r:id="rId6"/>
    <p:sldId id="308" r:id="rId7"/>
    <p:sldId id="356" r:id="rId8"/>
    <p:sldId id="316" r:id="rId9"/>
    <p:sldId id="320" r:id="rId10"/>
    <p:sldId id="327" r:id="rId11"/>
    <p:sldId id="315" r:id="rId12"/>
    <p:sldId id="309" r:id="rId13"/>
    <p:sldId id="329" r:id="rId14"/>
    <p:sldId id="330" r:id="rId15"/>
    <p:sldId id="332" r:id="rId16"/>
    <p:sldId id="313" r:id="rId17"/>
    <p:sldId id="310" r:id="rId18"/>
    <p:sldId id="354" r:id="rId19"/>
    <p:sldId id="353" r:id="rId20"/>
    <p:sldId id="334" r:id="rId21"/>
    <p:sldId id="336" r:id="rId22"/>
    <p:sldId id="280" r:id="rId23"/>
    <p:sldId id="346" r:id="rId24"/>
    <p:sldId id="347" r:id="rId25"/>
    <p:sldId id="348" r:id="rId26"/>
    <p:sldId id="349" r:id="rId27"/>
    <p:sldId id="350" r:id="rId28"/>
    <p:sldId id="338" r:id="rId29"/>
    <p:sldId id="340" r:id="rId30"/>
    <p:sldId id="342" r:id="rId31"/>
    <p:sldId id="343" r:id="rId32"/>
    <p:sldId id="344" r:id="rId33"/>
    <p:sldId id="345" r:id="rId34"/>
    <p:sldId id="341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ek changhyeon" initials="bc" lastIdx="1" clrIdx="0">
    <p:extLst>
      <p:ext uri="{19B8F6BF-5375-455C-9EA6-DF929625EA0E}">
        <p15:presenceInfo xmlns:p15="http://schemas.microsoft.com/office/powerpoint/2012/main" userId="6ac63d41f68fe1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00AC"/>
    <a:srgbClr val="9A57CD"/>
    <a:srgbClr val="0139D1"/>
    <a:srgbClr val="1BEDC5"/>
    <a:srgbClr val="0635C9"/>
    <a:srgbClr val="FFD369"/>
    <a:srgbClr val="E6E6E6"/>
    <a:srgbClr val="488ADD"/>
    <a:srgbClr val="66C4EA"/>
    <a:srgbClr val="98DC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2126" y="86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10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876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101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451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079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867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484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524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58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472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5B812-D574-4FE2-AFDA-D6DCCB67029D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282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5B812-D574-4FE2-AFDA-D6DCCB67029D}" type="datetimeFigureOut">
              <a:rPr lang="ko-KR" altLang="en-US" smtClean="0"/>
              <a:t>2020-02-20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49B-526E-461A-963F-4750E21B1A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227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4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3.png"/><Relationship Id="rId2" Type="http://schemas.openxmlformats.org/officeDocument/2006/relationships/image" Target="../media/image29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28.png"/><Relationship Id="rId10" Type="http://schemas.openxmlformats.org/officeDocument/2006/relationships/image" Target="../media/image37.png"/><Relationship Id="rId19" Type="http://schemas.openxmlformats.org/officeDocument/2006/relationships/image" Target="../media/image45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microsoft.com/office/2007/relationships/hdphoto" Target="../media/hdphoto4.wdp"/><Relationship Id="rId10" Type="http://schemas.openxmlformats.org/officeDocument/2006/relationships/image" Target="../media/image27.png"/><Relationship Id="rId4" Type="http://schemas.openxmlformats.org/officeDocument/2006/relationships/image" Target="../media/image49.png"/><Relationship Id="rId9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microsoft.com/office/2007/relationships/hdphoto" Target="../media/hdphoto8.wdp"/><Relationship Id="rId10" Type="http://schemas.openxmlformats.org/officeDocument/2006/relationships/image" Target="../media/image27.png"/><Relationship Id="rId4" Type="http://schemas.openxmlformats.org/officeDocument/2006/relationships/image" Target="../media/image53.png"/><Relationship Id="rId9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21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25.png"/><Relationship Id="rId5" Type="http://schemas.openxmlformats.org/officeDocument/2006/relationships/image" Target="../media/image64.png"/><Relationship Id="rId10" Type="http://schemas.openxmlformats.org/officeDocument/2006/relationships/image" Target="../media/image24.png"/><Relationship Id="rId4" Type="http://schemas.openxmlformats.org/officeDocument/2006/relationships/image" Target="../media/image63.png"/><Relationship Id="rId9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3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2848" y="1071879"/>
            <a:ext cx="4347330" cy="2253209"/>
          </a:xfrm>
          <a:prstGeom prst="rect">
            <a:avLst/>
          </a:prstGeom>
        </p:spPr>
      </p:pic>
      <p:pic>
        <p:nvPicPr>
          <p:cNvPr id="8" name="Picture 2" descr="{ Crystallized Blues } image via: @rotblaugelb | featured in the Seasonal Atlas | Design Seeds X Archroma">
            <a:extLst>
              <a:ext uri="{FF2B5EF4-FFF2-40B4-BE49-F238E27FC236}">
                <a16:creationId xmlns:a16="http://schemas.microsoft.com/office/drawing/2014/main" id="{819405D8-0BF2-4C35-9AB1-C7CA5EF57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41947" y="-213852"/>
            <a:ext cx="6265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0C1397A-0A7B-401A-B691-D1E93EB03551}"/>
              </a:ext>
            </a:extLst>
          </p:cNvPr>
          <p:cNvGrpSpPr/>
          <p:nvPr/>
        </p:nvGrpSpPr>
        <p:grpSpPr>
          <a:xfrm>
            <a:off x="5716268" y="2684981"/>
            <a:ext cx="759463" cy="1488038"/>
            <a:chOff x="4881717" y="2637424"/>
            <a:chExt cx="759463" cy="148803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891CE06-AB48-4513-9CF1-C5C3C23384B6}"/>
                </a:ext>
              </a:extLst>
            </p:cNvPr>
            <p:cNvSpPr/>
            <p:nvPr/>
          </p:nvSpPr>
          <p:spPr>
            <a:xfrm>
              <a:off x="5581649" y="2638425"/>
              <a:ext cx="59531" cy="148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635C9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73A8259-A6AC-4ED2-B367-131B35DB1D67}"/>
                </a:ext>
              </a:extLst>
            </p:cNvPr>
            <p:cNvSpPr/>
            <p:nvPr/>
          </p:nvSpPr>
          <p:spPr>
            <a:xfrm>
              <a:off x="4884098" y="2637424"/>
              <a:ext cx="623909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E6EE028-49D9-4FD5-973E-99CBBF565C2E}"/>
                </a:ext>
              </a:extLst>
            </p:cNvPr>
            <p:cNvSpPr/>
            <p:nvPr/>
          </p:nvSpPr>
          <p:spPr>
            <a:xfrm>
              <a:off x="4881717" y="3137334"/>
              <a:ext cx="649427" cy="479231"/>
            </a:xfrm>
            <a:custGeom>
              <a:avLst/>
              <a:gdLst/>
              <a:ahLst/>
              <a:cxnLst/>
              <a:rect l="l" t="t" r="r" b="b"/>
              <a:pathLst>
                <a:path w="614591" h="479231">
                  <a:moveTo>
                    <a:pt x="0" y="0"/>
                  </a:moveTo>
                  <a:lnTo>
                    <a:pt x="594187" y="0"/>
                  </a:lnTo>
                  <a:lnTo>
                    <a:pt x="594187" y="262258"/>
                  </a:lnTo>
                  <a:lnTo>
                    <a:pt x="73154" y="262258"/>
                  </a:lnTo>
                  <a:lnTo>
                    <a:pt x="73154" y="413045"/>
                  </a:lnTo>
                  <a:lnTo>
                    <a:pt x="614591" y="413045"/>
                  </a:lnTo>
                  <a:lnTo>
                    <a:pt x="614591" y="479231"/>
                  </a:lnTo>
                  <a:lnTo>
                    <a:pt x="0" y="479231"/>
                  </a:lnTo>
                  <a:lnTo>
                    <a:pt x="0" y="198062"/>
                  </a:lnTo>
                  <a:lnTo>
                    <a:pt x="520536" y="198062"/>
                  </a:lnTo>
                  <a:lnTo>
                    <a:pt x="520536" y="65191"/>
                  </a:lnTo>
                  <a:lnTo>
                    <a:pt x="0" y="65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F58B2401-61CA-4339-B987-0469D7885078}"/>
                </a:ext>
              </a:extLst>
            </p:cNvPr>
            <p:cNvSpPr/>
            <p:nvPr/>
          </p:nvSpPr>
          <p:spPr>
            <a:xfrm>
              <a:off x="4881717" y="3633790"/>
              <a:ext cx="649427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E087E1-1923-473B-9D1C-AD3B523625C4}"/>
              </a:ext>
            </a:extLst>
          </p:cNvPr>
          <p:cNvSpPr/>
          <p:nvPr/>
        </p:nvSpPr>
        <p:spPr>
          <a:xfrm>
            <a:off x="4512072" y="4615327"/>
            <a:ext cx="3167854" cy="6140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평가 기반 신뢰도 높은 기사 큐레이션 웹 서비스</a:t>
            </a:r>
            <a:endParaRPr lang="en-US" altLang="ko-KR" sz="1200" dirty="0">
              <a:solidFill>
                <a:schemeClr val="bg1"/>
              </a:solidFill>
              <a:latin typeface="Sandoll 고딕Neo1유니코드 01 Th" panose="020B0600000101010101" pitchFamily="34" charset="-127"/>
              <a:ea typeface="Sandoll 고딕Neo1유니코드 01 Th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기러기 뉴스 </a:t>
            </a:r>
            <a:r>
              <a:rPr lang="en-US" altLang="ko-KR" sz="1200" dirty="0">
                <a:solidFill>
                  <a:schemeClr val="bg1"/>
                </a:solidFill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07866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3E8561AA-AF3C-4507-B5C3-B83F87DC5BB3}"/>
              </a:ext>
            </a:extLst>
          </p:cNvPr>
          <p:cNvSpPr/>
          <p:nvPr/>
        </p:nvSpPr>
        <p:spPr>
          <a:xfrm>
            <a:off x="4453353" y="2503835"/>
            <a:ext cx="3285294" cy="2832150"/>
          </a:xfrm>
          <a:prstGeom prst="triangle">
            <a:avLst/>
          </a:prstGeom>
          <a:solidFill>
            <a:schemeClr val="bg1"/>
          </a:solidFill>
          <a:ln>
            <a:solidFill>
              <a:srgbClr val="063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A01FFBD1-D501-4B30-9DAE-6AFF63F373AB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2A02A-B113-4AC5-8AE1-2D68DC6F138D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8A19DF-5972-4FB9-82C5-678D2F7E1495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D1FA2-96E6-4A5D-9E1C-441BAB408CDC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기능 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C0B00B-1AAE-4C1F-A32B-D2D7FA0F5A0A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0187B70-D5A9-4884-80B1-364948BEC144}"/>
              </a:ext>
            </a:extLst>
          </p:cNvPr>
          <p:cNvSpPr/>
          <p:nvPr/>
        </p:nvSpPr>
        <p:spPr>
          <a:xfrm>
            <a:off x="5385709" y="1391109"/>
            <a:ext cx="1420582" cy="1420582"/>
          </a:xfrm>
          <a:prstGeom prst="ellipse">
            <a:avLst/>
          </a:prstGeom>
          <a:solidFill>
            <a:schemeClr val="bg1"/>
          </a:solidFill>
          <a:ln>
            <a:solidFill>
              <a:srgbClr val="4B7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3086A97-6CDF-442C-A3FF-B1B2260BF0DD}"/>
              </a:ext>
            </a:extLst>
          </p:cNvPr>
          <p:cNvSpPr/>
          <p:nvPr/>
        </p:nvSpPr>
        <p:spPr>
          <a:xfrm>
            <a:off x="5295900" y="3582875"/>
            <a:ext cx="1600200" cy="1600200"/>
          </a:xfrm>
          <a:prstGeom prst="ellipse">
            <a:avLst/>
          </a:prstGeom>
          <a:solidFill>
            <a:srgbClr val="0635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3766666-983E-4DE8-A7CC-D8C2606279E3}"/>
              </a:ext>
            </a:extLst>
          </p:cNvPr>
          <p:cNvSpPr/>
          <p:nvPr/>
        </p:nvSpPr>
        <p:spPr>
          <a:xfrm>
            <a:off x="7391400" y="4744107"/>
            <a:ext cx="1432560" cy="1432560"/>
          </a:xfrm>
          <a:prstGeom prst="ellipse">
            <a:avLst/>
          </a:prstGeom>
          <a:solidFill>
            <a:schemeClr val="bg1"/>
          </a:solidFill>
          <a:ln>
            <a:solidFill>
              <a:srgbClr val="4B7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572C2B9-814B-4230-9973-D715F23AECFA}"/>
              </a:ext>
            </a:extLst>
          </p:cNvPr>
          <p:cNvSpPr/>
          <p:nvPr/>
        </p:nvSpPr>
        <p:spPr>
          <a:xfrm>
            <a:off x="3368040" y="4744107"/>
            <a:ext cx="1432560" cy="1432560"/>
          </a:xfrm>
          <a:prstGeom prst="ellipse">
            <a:avLst/>
          </a:prstGeom>
          <a:solidFill>
            <a:schemeClr val="bg1"/>
          </a:solidFill>
          <a:ln>
            <a:solidFill>
              <a:srgbClr val="4B7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E7F976-14EC-41AD-A3CB-66C055FFC129}"/>
              </a:ext>
            </a:extLst>
          </p:cNvPr>
          <p:cNvSpPr txBox="1"/>
          <p:nvPr/>
        </p:nvSpPr>
        <p:spPr>
          <a:xfrm>
            <a:off x="5385709" y="451244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기러기 뉴스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7E4858-18B5-4B0C-A16C-232CC6BD344A}"/>
              </a:ext>
            </a:extLst>
          </p:cNvPr>
          <p:cNvSpPr/>
          <p:nvPr/>
        </p:nvSpPr>
        <p:spPr>
          <a:xfrm>
            <a:off x="5357657" y="1947511"/>
            <a:ext cx="14766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기사 큐레이션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2D366D-9F5E-42D9-A550-98B1FA4F2C8E}"/>
              </a:ext>
            </a:extLst>
          </p:cNvPr>
          <p:cNvSpPr/>
          <p:nvPr/>
        </p:nvSpPr>
        <p:spPr>
          <a:xfrm>
            <a:off x="3556445" y="5291110"/>
            <a:ext cx="10663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기사 평가</a:t>
            </a:r>
            <a:endParaRPr lang="ko-KR" altLang="en-US" sz="1600" dirty="0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DF6F42-1943-4A33-A22D-7AE2F16F1610}"/>
              </a:ext>
            </a:extLst>
          </p:cNvPr>
          <p:cNvSpPr/>
          <p:nvPr/>
        </p:nvSpPr>
        <p:spPr>
          <a:xfrm>
            <a:off x="7471928" y="5291110"/>
            <a:ext cx="12715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기러기 랭킹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9126E2A-EC21-45BA-9949-52F8487FC033}"/>
              </a:ext>
            </a:extLst>
          </p:cNvPr>
          <p:cNvGrpSpPr/>
          <p:nvPr/>
        </p:nvGrpSpPr>
        <p:grpSpPr>
          <a:xfrm>
            <a:off x="5925425" y="3821789"/>
            <a:ext cx="341150" cy="668426"/>
            <a:chOff x="4881717" y="2637424"/>
            <a:chExt cx="759463" cy="148803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3D5C7DD-C66D-4D7C-8A21-94E7587024D7}"/>
                </a:ext>
              </a:extLst>
            </p:cNvPr>
            <p:cNvSpPr/>
            <p:nvPr/>
          </p:nvSpPr>
          <p:spPr>
            <a:xfrm>
              <a:off x="5581649" y="2638425"/>
              <a:ext cx="59531" cy="148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635C9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993AA67-1288-450B-A9EA-1ECC07A6B0DE}"/>
                </a:ext>
              </a:extLst>
            </p:cNvPr>
            <p:cNvSpPr/>
            <p:nvPr/>
          </p:nvSpPr>
          <p:spPr>
            <a:xfrm>
              <a:off x="4887018" y="2637424"/>
              <a:ext cx="623908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1A8D03CA-DBFF-4BFA-AF63-EF0A5ADDBA66}"/>
                </a:ext>
              </a:extLst>
            </p:cNvPr>
            <p:cNvSpPr/>
            <p:nvPr/>
          </p:nvSpPr>
          <p:spPr>
            <a:xfrm>
              <a:off x="4881717" y="3137334"/>
              <a:ext cx="649427" cy="479231"/>
            </a:xfrm>
            <a:custGeom>
              <a:avLst/>
              <a:gdLst/>
              <a:ahLst/>
              <a:cxnLst/>
              <a:rect l="l" t="t" r="r" b="b"/>
              <a:pathLst>
                <a:path w="614591" h="479231">
                  <a:moveTo>
                    <a:pt x="0" y="0"/>
                  </a:moveTo>
                  <a:lnTo>
                    <a:pt x="594187" y="0"/>
                  </a:lnTo>
                  <a:lnTo>
                    <a:pt x="594187" y="262258"/>
                  </a:lnTo>
                  <a:lnTo>
                    <a:pt x="73154" y="262258"/>
                  </a:lnTo>
                  <a:lnTo>
                    <a:pt x="73154" y="413045"/>
                  </a:lnTo>
                  <a:lnTo>
                    <a:pt x="614591" y="413045"/>
                  </a:lnTo>
                  <a:lnTo>
                    <a:pt x="614591" y="479231"/>
                  </a:lnTo>
                  <a:lnTo>
                    <a:pt x="0" y="479231"/>
                  </a:lnTo>
                  <a:lnTo>
                    <a:pt x="0" y="198062"/>
                  </a:lnTo>
                  <a:lnTo>
                    <a:pt x="520536" y="198062"/>
                  </a:lnTo>
                  <a:lnTo>
                    <a:pt x="520536" y="65191"/>
                  </a:lnTo>
                  <a:lnTo>
                    <a:pt x="0" y="65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3351B2EC-367E-4ACF-91CB-BD309DA68074}"/>
                </a:ext>
              </a:extLst>
            </p:cNvPr>
            <p:cNvSpPr/>
            <p:nvPr/>
          </p:nvSpPr>
          <p:spPr>
            <a:xfrm>
              <a:off x="4881717" y="3633790"/>
              <a:ext cx="649427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35C3077-27FA-4C49-9A22-76ED2FE0B55A}"/>
              </a:ext>
            </a:extLst>
          </p:cNvPr>
          <p:cNvSpPr/>
          <p:nvPr/>
        </p:nvSpPr>
        <p:spPr>
          <a:xfrm>
            <a:off x="-6426654" y="2090172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저희 기러기 뉴스는 총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개의 핵심 서비스로 구성되어 있습니다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첫 번째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신뢰도 높은 기사를 큐레이션 해주는 메인 페이지</a:t>
            </a:r>
            <a:endParaRPr lang="ko-KR" alt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두 번째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신뢰도가 측정되지 않은 기사를 평가 할 수 있는 기사 평가 페이지 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+ </a:t>
            </a:r>
            <a:r>
              <a:rPr lang="ko-KR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크롬 </a:t>
            </a:r>
            <a:r>
              <a:rPr lang="ko-KR" altLang="en-US" b="1" dirty="0" err="1">
                <a:solidFill>
                  <a:srgbClr val="000000"/>
                </a:solidFill>
                <a:latin typeface="Arial" panose="020B0604020202020204" pitchFamily="34" charset="0"/>
              </a:rPr>
              <a:t>익스텐션</a:t>
            </a:r>
            <a:endParaRPr lang="ko-KR" alt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세 번째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다양한 평가 결과에 따른 랭킹 페이지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41D385-1C19-4300-9413-9C87100CEBC7}"/>
              </a:ext>
            </a:extLst>
          </p:cNvPr>
          <p:cNvSpPr txBox="1"/>
          <p:nvPr/>
        </p:nvSpPr>
        <p:spPr>
          <a:xfrm>
            <a:off x="371475" y="459670"/>
            <a:ext cx="1712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핵심 서비스 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3</a:t>
            </a:r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가지</a:t>
            </a:r>
          </a:p>
        </p:txBody>
      </p:sp>
    </p:spTree>
    <p:extLst>
      <p:ext uri="{BB962C8B-B14F-4D97-AF65-F5344CB8AC3E}">
        <p14:creationId xmlns:p14="http://schemas.microsoft.com/office/powerpoint/2010/main" val="176488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26AF91-6E56-4F7F-AC53-E51B4A99E7BC}"/>
              </a:ext>
            </a:extLst>
          </p:cNvPr>
          <p:cNvSpPr/>
          <p:nvPr/>
        </p:nvSpPr>
        <p:spPr>
          <a:xfrm>
            <a:off x="11315700" y="2082800"/>
            <a:ext cx="1333500" cy="41799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기러기 뉴스 서비스 흐름도">
            <a:hlinkClick r:id="" action="ppaction://media"/>
            <a:extLst>
              <a:ext uri="{FF2B5EF4-FFF2-40B4-BE49-F238E27FC236}">
                <a16:creationId xmlns:a16="http://schemas.microsoft.com/office/drawing/2014/main" id="{48A1D344-EEB0-4E10-8EA1-8C5807E7E7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92100"/>
            <a:ext cx="12192000" cy="6858000"/>
          </a:xfrm>
          <a:prstGeom prst="rect">
            <a:avLst/>
          </a:prstGeom>
        </p:spPr>
      </p:pic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C9B77648-37FE-4F3F-BA5F-C7EDD742C7A3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AA836-B97F-44E1-9715-E9FD45A359FD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34CB6E-2919-43F8-A703-50260006AC9F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3A6CA-9167-4F99-9C50-000DC91EB1B5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기능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27DFAD-DAE8-4914-A2F5-1DF2AC52B75F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C96382-425E-4408-AC2C-DA48827282A6}"/>
              </a:ext>
            </a:extLst>
          </p:cNvPr>
          <p:cNvSpPr txBox="1"/>
          <p:nvPr/>
        </p:nvSpPr>
        <p:spPr>
          <a:xfrm>
            <a:off x="371475" y="459670"/>
            <a:ext cx="2201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기러기 뉴스 서비스 흐름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F3C86C-DAEC-4F1F-8248-436C60D33487}"/>
              </a:ext>
            </a:extLst>
          </p:cNvPr>
          <p:cNvSpPr/>
          <p:nvPr/>
        </p:nvSpPr>
        <p:spPr>
          <a:xfrm>
            <a:off x="-6762750" y="1676874"/>
            <a:ext cx="6096000" cy="45858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아래 문단은 </a:t>
            </a:r>
            <a:r>
              <a:rPr lang="ko-KR" alt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예주가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그린 그림 기반으로 보면서 설명 하겠지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?)</a:t>
            </a:r>
            <a:endParaRPr lang="ko-KR" altLang="en-US" sz="16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저희는 포털 사이트에서 기사를 크롤링해와서 정보를 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DB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에 저장하고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보여줍니다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6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독자는 저희 웹사이트에 들어와서 기사를 읽습니다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그리고 직접 평가합니다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6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그 평가를 기반으로 신뢰도 지수를 측정하며 신뢰도 있는 기사들을 메인 페이지에서 큐레이션 해 줍니다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6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그리고 기사 평가와 신뢰도 지수를 기반으로 기자의 랭킹을 매깁니다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6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혹은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기사 평가의 접근성을 높이기 위해서 크롬 </a:t>
            </a:r>
            <a:r>
              <a:rPr lang="ko-KR" alt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익스텐션을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활용해서 네이버 뉴스 페이지에서도 저희 기러기 뉴스 시스템을 이용할 수 있게 해 주었습니다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267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5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17EC0E-F35C-419E-B7BA-71F35BF96D96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6F206-E154-467D-A0A8-55F67EA3DF60}"/>
              </a:ext>
            </a:extLst>
          </p:cNvPr>
          <p:cNvSpPr txBox="1"/>
          <p:nvPr/>
        </p:nvSpPr>
        <p:spPr>
          <a:xfrm>
            <a:off x="14441662" y="2171041"/>
            <a:ext cx="115288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01. </a:t>
            </a:r>
            <a:r>
              <a:rPr lang="ko-KR" altLang="en-US" sz="1600" dirty="0">
                <a:latin typeface="Noto Serif KR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2BAC6-F4BE-4919-99F6-BB9165B5A937}"/>
              </a:ext>
            </a:extLst>
          </p:cNvPr>
          <p:cNvSpPr txBox="1"/>
          <p:nvPr/>
        </p:nvSpPr>
        <p:spPr>
          <a:xfrm>
            <a:off x="14441662" y="2967140"/>
            <a:ext cx="236475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02. </a:t>
            </a:r>
            <a:r>
              <a:rPr lang="ko-KR" altLang="en-US" sz="1600" dirty="0">
                <a:latin typeface="Noto Serif KR"/>
              </a:rPr>
              <a:t>기획의도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배경설명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97D2D-2054-443F-BCD6-F6B0CD3B093A}"/>
              </a:ext>
            </a:extLst>
          </p:cNvPr>
          <p:cNvSpPr txBox="1"/>
          <p:nvPr/>
        </p:nvSpPr>
        <p:spPr>
          <a:xfrm>
            <a:off x="14441662" y="3763239"/>
            <a:ext cx="241123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03. </a:t>
            </a:r>
            <a:r>
              <a:rPr lang="ko-KR" altLang="en-US" sz="1600" dirty="0">
                <a:latin typeface="Noto Serif KR"/>
              </a:rPr>
              <a:t>해결책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서비스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87A96-6A02-4E39-8310-E6C66FA7CFBF}"/>
              </a:ext>
            </a:extLst>
          </p:cNvPr>
          <p:cNvSpPr txBox="1"/>
          <p:nvPr/>
        </p:nvSpPr>
        <p:spPr>
          <a:xfrm>
            <a:off x="14441662" y="4559338"/>
            <a:ext cx="135806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04. </a:t>
            </a:r>
            <a:r>
              <a:rPr lang="ko-KR" altLang="en-US" sz="1600" dirty="0">
                <a:latin typeface="Noto Serif KR"/>
              </a:rPr>
              <a:t>기능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473E8-B7BF-472F-A267-F333AE70720C}"/>
              </a:ext>
            </a:extLst>
          </p:cNvPr>
          <p:cNvSpPr txBox="1"/>
          <p:nvPr/>
        </p:nvSpPr>
        <p:spPr>
          <a:xfrm>
            <a:off x="14441662" y="5355437"/>
            <a:ext cx="2159566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05. </a:t>
            </a:r>
            <a:r>
              <a:rPr lang="ko-KR" altLang="en-US" sz="1600" dirty="0">
                <a:latin typeface="Noto Serif KR"/>
              </a:rPr>
              <a:t>기대효과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마무리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11F0F-3DC8-452C-A61C-CEAC924F8A7F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A924E-C669-4C40-B279-4CF954B67F8A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6656A-736D-4C02-A38E-7B8464AED1E3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기능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A4AE27-FF0B-4FE4-BEE0-9132D6A78662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3D86DF-0FD4-480A-8405-260D9C801571}"/>
              </a:ext>
            </a:extLst>
          </p:cNvPr>
          <p:cNvSpPr/>
          <p:nvPr/>
        </p:nvSpPr>
        <p:spPr>
          <a:xfrm>
            <a:off x="162421" y="7123296"/>
            <a:ext cx="1136967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--------------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기능설명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여기서부터 동영상 </a:t>
            </a:r>
            <a:r>
              <a:rPr lang="ko-KR" altLang="en-US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나올테니까</a:t>
            </a:r>
            <a:r>
              <a:rPr lang="ko-KR" alt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 처음에 </a:t>
            </a:r>
            <a:r>
              <a:rPr lang="ko-KR" altLang="en-US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렌딩</a:t>
            </a:r>
            <a:r>
              <a:rPr lang="ko-KR" alt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 페이지 보여주면서 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저희의 기획 의도가 드러나게 제작한 </a:t>
            </a:r>
            <a:r>
              <a:rPr lang="ko-KR" altLang="en-US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렌딩</a:t>
            </a:r>
            <a:r>
              <a:rPr lang="ko-KR" alt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 페이지입니다</a:t>
            </a:r>
            <a:r>
              <a:rPr lang="en-US" altLang="ko-KR" sz="1200" i="1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하고 보여주고 </a:t>
            </a:r>
            <a:r>
              <a:rPr lang="ko-KR" altLang="en-US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렌딩</a:t>
            </a:r>
            <a:r>
              <a:rPr lang="ko-KR" alt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 페이지 마지막에 맡은 역할 소개 하면 좀 뜬금없을까요</a:t>
            </a:r>
            <a:r>
              <a:rPr lang="en-US" altLang="ko-KR" sz="1200" i="1" dirty="0">
                <a:solidFill>
                  <a:srgbClr val="000000"/>
                </a:solidFill>
                <a:latin typeface="Arial" panose="020B0604020202020204" pitchFamily="34" charset="0"/>
              </a:rPr>
              <a:t>.. -- </a:t>
            </a:r>
            <a:r>
              <a:rPr lang="ko-KR" alt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흠</a:t>
            </a:r>
            <a:r>
              <a:rPr lang="en-US" altLang="ko-KR" sz="1200" i="1" dirty="0">
                <a:solidFill>
                  <a:srgbClr val="000000"/>
                </a:solidFill>
                <a:latin typeface="Arial" panose="020B0604020202020204" pitchFamily="34" charset="0"/>
              </a:rPr>
              <a:t>~~~~~~~ </a:t>
            </a:r>
            <a:r>
              <a:rPr lang="ko-KR" alt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그래도 </a:t>
            </a:r>
            <a:r>
              <a:rPr lang="ko-KR" altLang="en-US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괜찮을거</a:t>
            </a:r>
            <a:r>
              <a:rPr lang="ko-KR" altLang="en-US" sz="1200" i="1" dirty="0">
                <a:solidFill>
                  <a:srgbClr val="000000"/>
                </a:solidFill>
                <a:latin typeface="Arial" panose="020B0604020202020204" pitchFamily="34" charset="0"/>
              </a:rPr>
              <a:t> 같기도 하고</a:t>
            </a:r>
            <a:r>
              <a:rPr lang="en-US" altLang="ko-KR" sz="1200" i="1" dirty="0">
                <a:solidFill>
                  <a:srgbClr val="000000"/>
                </a:solidFill>
                <a:latin typeface="Arial" panose="020B0604020202020204" pitchFamily="34" charset="0"/>
              </a:rPr>
              <a:t>??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dirty="0"/>
              <a:t/>
            </a:r>
            <a:br>
              <a:rPr lang="ko-KR" altLang="en-US" sz="1200" dirty="0"/>
            </a:br>
            <a:r>
              <a:rPr lang="ko-KR" alt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첫 번째</a:t>
            </a:r>
            <a:r>
              <a:rPr lang="en-US" altLang="ko-KR" sz="1200" b="1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신뢰도 높은 기사 큐레이션 서비스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먼저 웹사이트에 접속하면 메인 페이지에서 신뢰도 있는 기사들을 보여줍니다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같은 내용의 기사를 다른 기자가 작성한 두 가지 기사를 보여주며 어떤 기사가 더 신뢰도 높은 기사인지 표시합니다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그리고 이 기사들의 신뢰도가 바로 반영이 됩니다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아래에는 신뢰도가 높은 기사 순서로 기사를 보여줍니다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여기서 신뢰도란 기사의 평가 지표를 반영해서 비율로 계산한 것입니다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603AD8-1E0A-4422-8681-98330A365CF8}"/>
              </a:ext>
            </a:extLst>
          </p:cNvPr>
          <p:cNvSpPr txBox="1"/>
          <p:nvPr/>
        </p:nvSpPr>
        <p:spPr>
          <a:xfrm>
            <a:off x="371475" y="459670"/>
            <a:ext cx="3724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첫 번째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. </a:t>
            </a:r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신뢰도 높은 기사 큐레이션 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2475CE-B217-4646-A4EE-80F797159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00" y="1428284"/>
            <a:ext cx="8822375" cy="49401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B20AC0-CF89-45B6-B323-6C225321F36D}"/>
              </a:ext>
            </a:extLst>
          </p:cNvPr>
          <p:cNvSpPr txBox="1"/>
          <p:nvPr/>
        </p:nvSpPr>
        <p:spPr>
          <a:xfrm>
            <a:off x="6154737" y="3517017"/>
            <a:ext cx="42466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시연 영상 자리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619F74-5D6D-4DE5-84DD-1ABA59549158}"/>
              </a:ext>
            </a:extLst>
          </p:cNvPr>
          <p:cNvSpPr/>
          <p:nvPr/>
        </p:nvSpPr>
        <p:spPr>
          <a:xfrm>
            <a:off x="469900" y="1428284"/>
            <a:ext cx="1054910" cy="1046023"/>
          </a:xfrm>
          <a:prstGeom prst="roundRect">
            <a:avLst>
              <a:gd name="adj" fmla="val 4670"/>
            </a:avLst>
          </a:prstGeom>
          <a:noFill/>
          <a:ln w="19050">
            <a:solidFill>
              <a:srgbClr val="063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옅은, 표지판, 그리기이(가) 표시된 사진&#10;&#10;자동 생성된 설명">
            <a:extLst>
              <a:ext uri="{FF2B5EF4-FFF2-40B4-BE49-F238E27FC236}">
                <a16:creationId xmlns:a16="http://schemas.microsoft.com/office/drawing/2014/main" id="{2067282C-AD18-42CA-A94F-3DE43A5CD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29" y="1554385"/>
            <a:ext cx="740364" cy="7403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0DA2F94-D247-470C-8A07-4ABD44B94318}"/>
              </a:ext>
            </a:extLst>
          </p:cNvPr>
          <p:cNvSpPr txBox="1"/>
          <p:nvPr/>
        </p:nvSpPr>
        <p:spPr>
          <a:xfrm>
            <a:off x="415113" y="2524109"/>
            <a:ext cx="925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1. </a:t>
            </a:r>
            <a:r>
              <a:rPr lang="ko-KR" altLang="en-US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큐레이션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8BEDFC-47A0-4F46-86AC-ACA4541B07D7}"/>
              </a:ext>
            </a:extLst>
          </p:cNvPr>
          <p:cNvSpPr txBox="1"/>
          <p:nvPr/>
        </p:nvSpPr>
        <p:spPr>
          <a:xfrm>
            <a:off x="393968" y="2850910"/>
            <a:ext cx="2266682" cy="336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웹사이트에 접속하면 메인 페이지에 신뢰도가 높은 순서로 기사가 보여집니다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100" dirty="0">
              <a:latin typeface="Sandoll 고딕Neo1유니코드 01 Th" panose="020B0600000101010101" pitchFamily="34" charset="-127"/>
              <a:ea typeface="Sandoll 고딕Neo1유니코드 01 Th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상단에는 같은 내용의 기사를 서로 다른 기자가 작성한 두 가지 기사를 보여주며 어떤 기사가 더 신뢰도가 높은 기사인지를 표시합니다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100" dirty="0">
              <a:latin typeface="Sandoll 고딕Neo1유니코드 01 Th" panose="020B0600000101010101" pitchFamily="34" charset="-127"/>
              <a:ea typeface="Sandoll 고딕Neo1유니코드 01 Th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하단에는 신뢰도가 높은 기사 순서로 기사를 보여줍니다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 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신뢰도는 기사 평가 지표를 반영한 비율로 계산 됩니다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7234" y="459670"/>
            <a:ext cx="3017782" cy="11507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439775" y="1951295"/>
            <a:ext cx="285750" cy="1354399"/>
          </a:xfrm>
          <a:prstGeom prst="rect">
            <a:avLst/>
          </a:prstGeom>
          <a:solidFill>
            <a:srgbClr val="0139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15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17EC0E-F35C-419E-B7BA-71F35BF96D96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6F206-E154-467D-A0A8-55F67EA3DF60}"/>
              </a:ext>
            </a:extLst>
          </p:cNvPr>
          <p:cNvSpPr txBox="1"/>
          <p:nvPr/>
        </p:nvSpPr>
        <p:spPr>
          <a:xfrm>
            <a:off x="14441662" y="2171041"/>
            <a:ext cx="115288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01. </a:t>
            </a:r>
            <a:r>
              <a:rPr lang="ko-KR" altLang="en-US" sz="1600" dirty="0">
                <a:latin typeface="Noto Serif KR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2BAC6-F4BE-4919-99F6-BB9165B5A937}"/>
              </a:ext>
            </a:extLst>
          </p:cNvPr>
          <p:cNvSpPr txBox="1"/>
          <p:nvPr/>
        </p:nvSpPr>
        <p:spPr>
          <a:xfrm>
            <a:off x="14441662" y="2967140"/>
            <a:ext cx="236475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02. </a:t>
            </a:r>
            <a:r>
              <a:rPr lang="ko-KR" altLang="en-US" sz="1600" dirty="0">
                <a:latin typeface="Noto Serif KR"/>
              </a:rPr>
              <a:t>기획의도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배경설명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97D2D-2054-443F-BCD6-F6B0CD3B093A}"/>
              </a:ext>
            </a:extLst>
          </p:cNvPr>
          <p:cNvSpPr txBox="1"/>
          <p:nvPr/>
        </p:nvSpPr>
        <p:spPr>
          <a:xfrm>
            <a:off x="14441662" y="3763239"/>
            <a:ext cx="241123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03. </a:t>
            </a:r>
            <a:r>
              <a:rPr lang="ko-KR" altLang="en-US" sz="1600" dirty="0">
                <a:latin typeface="Noto Serif KR"/>
              </a:rPr>
              <a:t>해결책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서비스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87A96-6A02-4E39-8310-E6C66FA7CFBF}"/>
              </a:ext>
            </a:extLst>
          </p:cNvPr>
          <p:cNvSpPr txBox="1"/>
          <p:nvPr/>
        </p:nvSpPr>
        <p:spPr>
          <a:xfrm>
            <a:off x="14441662" y="4559338"/>
            <a:ext cx="135806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04. </a:t>
            </a:r>
            <a:r>
              <a:rPr lang="ko-KR" altLang="en-US" sz="1600" dirty="0">
                <a:latin typeface="Noto Serif KR"/>
              </a:rPr>
              <a:t>기능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473E8-B7BF-472F-A267-F333AE70720C}"/>
              </a:ext>
            </a:extLst>
          </p:cNvPr>
          <p:cNvSpPr txBox="1"/>
          <p:nvPr/>
        </p:nvSpPr>
        <p:spPr>
          <a:xfrm>
            <a:off x="14441662" y="5355437"/>
            <a:ext cx="2159566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05. </a:t>
            </a:r>
            <a:r>
              <a:rPr lang="ko-KR" altLang="en-US" sz="1600" dirty="0">
                <a:latin typeface="Noto Serif KR"/>
              </a:rPr>
              <a:t>기대효과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마무리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11F0F-3DC8-452C-A61C-CEAC924F8A7F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A924E-C669-4C40-B279-4CF954B67F8A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6656A-736D-4C02-A38E-7B8464AED1E3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기능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A4AE27-FF0B-4FE4-BEE0-9132D6A78662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3D86DF-0FD4-480A-8405-260D9C801571}"/>
              </a:ext>
            </a:extLst>
          </p:cNvPr>
          <p:cNvSpPr/>
          <p:nvPr/>
        </p:nvSpPr>
        <p:spPr>
          <a:xfrm>
            <a:off x="0" y="6999146"/>
            <a:ext cx="1136967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두 번째</a:t>
            </a:r>
            <a:r>
              <a:rPr lang="en-US" altLang="ko-KR" sz="1200" b="1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기사 평가 서비스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왼쪽 카테고리에서 스크롤을 내리면 카테고리별 기사 페이지로 전환됩니다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기사의 목록은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시간에 한 번씩 포털 사이트 </a:t>
            </a:r>
            <a:r>
              <a:rPr lang="ko-KR" alt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크롤링을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통해 업데이트 됩니다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기사 목록을 스크롤하면 하나의 기사에 포커스가 맞춰지고 선택된 기사의 정보가 오른쪽에 표시됩니다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이를 통해 독자로 하여금 해당 기사에 집중 할 수 있게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UX/UI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를 설계했습니다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기사 평가는 로그인 시에 할 수 있습니다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회원가입과 로그인 영상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로그인 된 유저는 기사 당 한 표 씩 투표할 수 있습니다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아래에는 차트 </a:t>
            </a:r>
            <a:r>
              <a:rPr lang="ko-KR" alt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ㅇㅇ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내용 추가 설명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603AD8-1E0A-4422-8681-98330A365CF8}"/>
              </a:ext>
            </a:extLst>
          </p:cNvPr>
          <p:cNvSpPr txBox="1"/>
          <p:nvPr/>
        </p:nvSpPr>
        <p:spPr>
          <a:xfrm>
            <a:off x="371475" y="459670"/>
            <a:ext cx="2318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두 번째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. </a:t>
            </a:r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기사 평가 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2475CE-B217-4646-A4EE-80F797159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00" y="1428284"/>
            <a:ext cx="8822375" cy="49401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B8F047-76A8-43ED-A280-0464D2057BC6}"/>
              </a:ext>
            </a:extLst>
          </p:cNvPr>
          <p:cNvSpPr txBox="1"/>
          <p:nvPr/>
        </p:nvSpPr>
        <p:spPr>
          <a:xfrm>
            <a:off x="6154737" y="3517017"/>
            <a:ext cx="42466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시연 영상 자리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D9B80F5-1F55-4A86-BC19-2C81954B76DB}"/>
              </a:ext>
            </a:extLst>
          </p:cNvPr>
          <p:cNvSpPr/>
          <p:nvPr/>
        </p:nvSpPr>
        <p:spPr>
          <a:xfrm>
            <a:off x="469900" y="1428284"/>
            <a:ext cx="1054910" cy="1046023"/>
          </a:xfrm>
          <a:prstGeom prst="roundRect">
            <a:avLst>
              <a:gd name="adj" fmla="val 4670"/>
            </a:avLst>
          </a:prstGeom>
          <a:noFill/>
          <a:ln w="19050">
            <a:solidFill>
              <a:srgbClr val="063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 descr="모니터, 앉아있는, 시계, 검은색이(가) 표시된 사진&#10;&#10;자동 생성된 설명">
            <a:extLst>
              <a:ext uri="{FF2B5EF4-FFF2-40B4-BE49-F238E27FC236}">
                <a16:creationId xmlns:a16="http://schemas.microsoft.com/office/drawing/2014/main" id="{5516E4A9-A666-4AFA-A76F-9FEF5146D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35" y="1528397"/>
            <a:ext cx="742640" cy="742638"/>
          </a:xfrm>
          <a:prstGeom prst="rect">
            <a:avLst/>
          </a:prstGeom>
        </p:spPr>
      </p:pic>
      <p:pic>
        <p:nvPicPr>
          <p:cNvPr id="27" name="그림 26" descr="옅은, 그리기이(가) 표시된 사진&#10;&#10;자동 생성된 설명">
            <a:extLst>
              <a:ext uri="{FF2B5EF4-FFF2-40B4-BE49-F238E27FC236}">
                <a16:creationId xmlns:a16="http://schemas.microsoft.com/office/drawing/2014/main" id="{ADBB6EDC-8A2F-49DA-8B9E-972918AB8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86" y="2159097"/>
            <a:ext cx="259880" cy="259880"/>
          </a:xfrm>
          <a:prstGeom prst="rect">
            <a:avLst/>
          </a:prstGeom>
        </p:spPr>
      </p:pic>
      <p:pic>
        <p:nvPicPr>
          <p:cNvPr id="28" name="그림 27" descr="음식, 그리기, 옅은이(가) 표시된 사진&#10;&#10;자동 생성된 설명">
            <a:extLst>
              <a:ext uri="{FF2B5EF4-FFF2-40B4-BE49-F238E27FC236}">
                <a16:creationId xmlns:a16="http://schemas.microsoft.com/office/drawing/2014/main" id="{2A261554-EEC9-438D-B77F-2FA98DA9B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001" y="2191342"/>
            <a:ext cx="219994" cy="21999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88798E-C60F-4ACE-8DC9-DFA3CBDA7BBC}"/>
              </a:ext>
            </a:extLst>
          </p:cNvPr>
          <p:cNvSpPr txBox="1"/>
          <p:nvPr/>
        </p:nvSpPr>
        <p:spPr>
          <a:xfrm>
            <a:off x="415113" y="2524109"/>
            <a:ext cx="968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2. </a:t>
            </a:r>
            <a:r>
              <a:rPr lang="ko-KR" altLang="en-US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기사 평가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D1219E-D8CC-448E-8A08-B858D5F44C2E}"/>
              </a:ext>
            </a:extLst>
          </p:cNvPr>
          <p:cNvSpPr txBox="1"/>
          <p:nvPr/>
        </p:nvSpPr>
        <p:spPr>
          <a:xfrm>
            <a:off x="393968" y="2850910"/>
            <a:ext cx="2266682" cy="3363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왼쪽 카테고리에서 스크롤을 내리면 카테고리별 기사 페이지로 전환됩니다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기사의 목록은 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2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시간에 한 번씩 포털 사이트 </a:t>
            </a:r>
            <a:r>
              <a:rPr lang="ko-KR" altLang="en-US" sz="1100" dirty="0" err="1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크롤링을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 통해 업데이트 됩니다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기사 목록을 스크롤하면 하나의 기사에 포커스가 맞춰지고 선택된 기사의 정보가 오른쪽에 표시됩니다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 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이를 통해 유저로 하여금 해당 기사에 집중할 수 있게 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UX/UI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를 설계했습니다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평가는 로그인 시에 할 수 있습니다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029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17EC0E-F35C-419E-B7BA-71F35BF96D96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6F206-E154-467D-A0A8-55F67EA3DF60}"/>
              </a:ext>
            </a:extLst>
          </p:cNvPr>
          <p:cNvSpPr txBox="1"/>
          <p:nvPr/>
        </p:nvSpPr>
        <p:spPr>
          <a:xfrm>
            <a:off x="14441662" y="2171041"/>
            <a:ext cx="115288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01. </a:t>
            </a:r>
            <a:r>
              <a:rPr lang="ko-KR" altLang="en-US" sz="1600" dirty="0">
                <a:latin typeface="Noto Serif KR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2BAC6-F4BE-4919-99F6-BB9165B5A937}"/>
              </a:ext>
            </a:extLst>
          </p:cNvPr>
          <p:cNvSpPr txBox="1"/>
          <p:nvPr/>
        </p:nvSpPr>
        <p:spPr>
          <a:xfrm>
            <a:off x="14441662" y="2967140"/>
            <a:ext cx="236475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02. </a:t>
            </a:r>
            <a:r>
              <a:rPr lang="ko-KR" altLang="en-US" sz="1600" dirty="0">
                <a:latin typeface="Noto Serif KR"/>
              </a:rPr>
              <a:t>기획의도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배경설명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97D2D-2054-443F-BCD6-F6B0CD3B093A}"/>
              </a:ext>
            </a:extLst>
          </p:cNvPr>
          <p:cNvSpPr txBox="1"/>
          <p:nvPr/>
        </p:nvSpPr>
        <p:spPr>
          <a:xfrm>
            <a:off x="14441662" y="3763239"/>
            <a:ext cx="241123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03. </a:t>
            </a:r>
            <a:r>
              <a:rPr lang="ko-KR" altLang="en-US" sz="1600" dirty="0">
                <a:latin typeface="Noto Serif KR"/>
              </a:rPr>
              <a:t>해결책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서비스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87A96-6A02-4E39-8310-E6C66FA7CFBF}"/>
              </a:ext>
            </a:extLst>
          </p:cNvPr>
          <p:cNvSpPr txBox="1"/>
          <p:nvPr/>
        </p:nvSpPr>
        <p:spPr>
          <a:xfrm>
            <a:off x="14441662" y="4559338"/>
            <a:ext cx="135806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04. </a:t>
            </a:r>
            <a:r>
              <a:rPr lang="ko-KR" altLang="en-US" sz="1600" dirty="0">
                <a:latin typeface="Noto Serif KR"/>
              </a:rPr>
              <a:t>기능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473E8-B7BF-472F-A267-F333AE70720C}"/>
              </a:ext>
            </a:extLst>
          </p:cNvPr>
          <p:cNvSpPr txBox="1"/>
          <p:nvPr/>
        </p:nvSpPr>
        <p:spPr>
          <a:xfrm>
            <a:off x="14441662" y="5355437"/>
            <a:ext cx="2159566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05. </a:t>
            </a:r>
            <a:r>
              <a:rPr lang="ko-KR" altLang="en-US" sz="1600" dirty="0">
                <a:latin typeface="Noto Serif KR"/>
              </a:rPr>
              <a:t>기대효과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마무리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11F0F-3DC8-452C-A61C-CEAC924F8A7F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A924E-C669-4C40-B279-4CF954B67F8A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6656A-736D-4C02-A38E-7B8464AED1E3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기능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A4AE27-FF0B-4FE4-BEE0-9132D6A78662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3D86DF-0FD4-480A-8405-260D9C801571}"/>
              </a:ext>
            </a:extLst>
          </p:cNvPr>
          <p:cNvSpPr/>
          <p:nvPr/>
        </p:nvSpPr>
        <p:spPr>
          <a:xfrm>
            <a:off x="238621" y="7123296"/>
            <a:ext cx="1136967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세 번째</a:t>
            </a:r>
            <a:r>
              <a:rPr lang="en-US" altLang="ko-KR" sz="1200" b="1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랭킹 서비스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랭킹 페이지에서는 앞서 설명한 기사 평가를 기반으로 총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9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개의 랭킹을 확인할 수 있습니다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자극적인 제목의 기사를 많이 사용한 기자에게는 ‘어그로 </a:t>
            </a:r>
            <a:r>
              <a:rPr lang="ko-KR" alt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마스터’라는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타이틀을 부여하고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신뢰도가 가장 낮은 기자에게는 ‘검은 </a:t>
            </a:r>
            <a:r>
              <a:rPr lang="ko-KR" alt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기러기’라는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불명예 타이틀을 그리고 가장 신뢰도가 높은 기자에게는 ‘황금 </a:t>
            </a:r>
            <a:r>
              <a:rPr lang="ko-KR" alt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기러기’라는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명예로운 타이틀을 부여합니다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603AD8-1E0A-4422-8681-98330A365CF8}"/>
              </a:ext>
            </a:extLst>
          </p:cNvPr>
          <p:cNvSpPr txBox="1"/>
          <p:nvPr/>
        </p:nvSpPr>
        <p:spPr>
          <a:xfrm>
            <a:off x="371475" y="459670"/>
            <a:ext cx="2502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세 번째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. </a:t>
            </a:r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기러기 랭킹 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2475CE-B217-4646-A4EE-80F797159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00" y="1428284"/>
            <a:ext cx="8822375" cy="49401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6F764A-4BF9-4060-90ED-2DA387C2A966}"/>
              </a:ext>
            </a:extLst>
          </p:cNvPr>
          <p:cNvSpPr txBox="1"/>
          <p:nvPr/>
        </p:nvSpPr>
        <p:spPr>
          <a:xfrm>
            <a:off x="6154737" y="3517017"/>
            <a:ext cx="42466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시연 영상 자리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8D1027A-2A1C-4B8C-898F-11F17F168154}"/>
              </a:ext>
            </a:extLst>
          </p:cNvPr>
          <p:cNvSpPr/>
          <p:nvPr/>
        </p:nvSpPr>
        <p:spPr>
          <a:xfrm>
            <a:off x="469900" y="1428284"/>
            <a:ext cx="1054910" cy="1046023"/>
          </a:xfrm>
          <a:prstGeom prst="roundRect">
            <a:avLst>
              <a:gd name="adj" fmla="val 4670"/>
            </a:avLst>
          </a:prstGeom>
          <a:noFill/>
          <a:ln w="19050">
            <a:solidFill>
              <a:srgbClr val="063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그리기, 표지판, 음식, 옅은이(가) 표시된 사진&#10;&#10;자동 생성된 설명">
            <a:extLst>
              <a:ext uri="{FF2B5EF4-FFF2-40B4-BE49-F238E27FC236}">
                <a16:creationId xmlns:a16="http://schemas.microsoft.com/office/drawing/2014/main" id="{25494238-50C7-4CAA-882F-6E9107152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17" y="1557257"/>
            <a:ext cx="788076" cy="7880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A1A7CCB-CA94-4A1E-AC90-4A60C98E55B0}"/>
              </a:ext>
            </a:extLst>
          </p:cNvPr>
          <p:cNvSpPr txBox="1"/>
          <p:nvPr/>
        </p:nvSpPr>
        <p:spPr>
          <a:xfrm>
            <a:off x="415113" y="2524109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3. </a:t>
            </a:r>
            <a:r>
              <a:rPr lang="ko-KR" altLang="en-US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기러기 랭킹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E7D402-4F2F-4F31-AE32-30ACDDBFA043}"/>
              </a:ext>
            </a:extLst>
          </p:cNvPr>
          <p:cNvSpPr txBox="1"/>
          <p:nvPr/>
        </p:nvSpPr>
        <p:spPr>
          <a:xfrm>
            <a:off x="393968" y="2850910"/>
            <a:ext cx="2266682" cy="285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랭킹 페이지에서는 앞서 설명한 기사 평가를 기반으로 총 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9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개의 랭킹을 확인할 수 있습니다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100" dirty="0">
              <a:latin typeface="Sandoll 고딕Neo1유니코드 01 Th" panose="020B0600000101010101" pitchFamily="34" charset="-127"/>
              <a:ea typeface="Sandoll 고딕Neo1유니코드 01 Th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자극적인 제목의 기사를 많이 사용한 기자에게는 </a:t>
            </a:r>
            <a:r>
              <a:rPr lang="en-US" altLang="ko-KR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‘</a:t>
            </a:r>
            <a:r>
              <a:rPr lang="ko-KR" altLang="en-US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어그로</a:t>
            </a:r>
            <a:r>
              <a:rPr lang="en-US" altLang="ko-KR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 </a:t>
            </a:r>
            <a:r>
              <a:rPr lang="ko-KR" altLang="en-US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마스터</a:t>
            </a:r>
            <a:r>
              <a:rPr lang="en-US" altLang="ko-KR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’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라는 타이틀을 부여하고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, 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신뢰도가 가장 낮은 기자에게는 </a:t>
            </a:r>
            <a:r>
              <a:rPr lang="en-US" altLang="ko-KR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‘</a:t>
            </a:r>
            <a:r>
              <a:rPr lang="ko-KR" altLang="en-US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검은 기러기</a:t>
            </a:r>
            <a:r>
              <a:rPr lang="en-US" altLang="ko-KR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’</a:t>
            </a:r>
            <a:r>
              <a:rPr lang="ko-KR" altLang="en-US" sz="1100" b="1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 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라는 불명예 타이틀을 그리고 가장 신뢰도가 높은 기자에게는 </a:t>
            </a:r>
            <a:r>
              <a:rPr lang="en-US" altLang="ko-KR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‘</a:t>
            </a:r>
            <a:r>
              <a:rPr lang="ko-KR" altLang="en-US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황금 기러기</a:t>
            </a:r>
            <a:r>
              <a:rPr lang="en-US" altLang="ko-KR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’</a:t>
            </a:r>
            <a:r>
              <a:rPr lang="ko-KR" altLang="en-US" sz="1100" b="1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 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하는 명예로운 타이틀을 부여합니다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375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17EC0E-F35C-419E-B7BA-71F35BF96D96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6F206-E154-467D-A0A8-55F67EA3DF60}"/>
              </a:ext>
            </a:extLst>
          </p:cNvPr>
          <p:cNvSpPr txBox="1"/>
          <p:nvPr/>
        </p:nvSpPr>
        <p:spPr>
          <a:xfrm>
            <a:off x="14441662" y="2171041"/>
            <a:ext cx="115288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01. </a:t>
            </a:r>
            <a:r>
              <a:rPr lang="ko-KR" altLang="en-US" sz="1600" dirty="0">
                <a:latin typeface="Noto Serif KR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2BAC6-F4BE-4919-99F6-BB9165B5A937}"/>
              </a:ext>
            </a:extLst>
          </p:cNvPr>
          <p:cNvSpPr txBox="1"/>
          <p:nvPr/>
        </p:nvSpPr>
        <p:spPr>
          <a:xfrm>
            <a:off x="14441662" y="2967140"/>
            <a:ext cx="236475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02. </a:t>
            </a:r>
            <a:r>
              <a:rPr lang="ko-KR" altLang="en-US" sz="1600" dirty="0">
                <a:latin typeface="Noto Serif KR"/>
              </a:rPr>
              <a:t>기획의도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배경설명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97D2D-2054-443F-BCD6-F6B0CD3B093A}"/>
              </a:ext>
            </a:extLst>
          </p:cNvPr>
          <p:cNvSpPr txBox="1"/>
          <p:nvPr/>
        </p:nvSpPr>
        <p:spPr>
          <a:xfrm>
            <a:off x="14441662" y="3763239"/>
            <a:ext cx="241123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03. </a:t>
            </a:r>
            <a:r>
              <a:rPr lang="ko-KR" altLang="en-US" sz="1600" dirty="0">
                <a:latin typeface="Noto Serif KR"/>
              </a:rPr>
              <a:t>해결책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서비스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87A96-6A02-4E39-8310-E6C66FA7CFBF}"/>
              </a:ext>
            </a:extLst>
          </p:cNvPr>
          <p:cNvSpPr txBox="1"/>
          <p:nvPr/>
        </p:nvSpPr>
        <p:spPr>
          <a:xfrm>
            <a:off x="14441662" y="4559338"/>
            <a:ext cx="135806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04. </a:t>
            </a:r>
            <a:r>
              <a:rPr lang="ko-KR" altLang="en-US" sz="1600" dirty="0">
                <a:latin typeface="Noto Serif KR"/>
              </a:rPr>
              <a:t>기능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473E8-B7BF-472F-A267-F333AE70720C}"/>
              </a:ext>
            </a:extLst>
          </p:cNvPr>
          <p:cNvSpPr txBox="1"/>
          <p:nvPr/>
        </p:nvSpPr>
        <p:spPr>
          <a:xfrm>
            <a:off x="14441662" y="5355437"/>
            <a:ext cx="2159566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05. </a:t>
            </a:r>
            <a:r>
              <a:rPr lang="ko-KR" altLang="en-US" sz="1600" dirty="0">
                <a:latin typeface="Noto Serif KR"/>
              </a:rPr>
              <a:t>기대효과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마무리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11F0F-3DC8-452C-A61C-CEAC924F8A7F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A924E-C669-4C40-B279-4CF954B67F8A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6656A-736D-4C02-A38E-7B8464AED1E3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기능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A4AE27-FF0B-4FE4-BEE0-9132D6A78662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3D86DF-0FD4-480A-8405-260D9C801571}"/>
              </a:ext>
            </a:extLst>
          </p:cNvPr>
          <p:cNvSpPr/>
          <p:nvPr/>
        </p:nvSpPr>
        <p:spPr>
          <a:xfrm>
            <a:off x="238621" y="7123296"/>
            <a:ext cx="113696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부가 서비스</a:t>
            </a:r>
            <a:endParaRPr lang="ko-KR" altLang="en-US" sz="12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추가적으로 저희는 서비스 접근성을 높이기 위해 크롬 </a:t>
            </a:r>
            <a:r>
              <a:rPr lang="ko-KR" altLang="en-US" sz="1200" dirty="0" err="1">
                <a:solidFill>
                  <a:srgbClr val="000000"/>
                </a:solidFill>
                <a:latin typeface="Arial" panose="020B0604020202020204" pitchFamily="34" charset="0"/>
              </a:rPr>
              <a:t>익스텐션을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제작했습니다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이를 통해 네이버 기사 페이지에서 바로 해당 기사의 평가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기자 신뢰도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타이틀 등의 정보를 확인할 수 있습니다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또한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유저가 기사를 클릭했을 때 만약 저희 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DB </a:t>
            </a:r>
            <a:r>
              <a:rPr lang="ko-KR" alt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기사 테이블에 기사가 없다면 기사의 정보가 데이터가 자동으로 추가되도록 설계 했습니다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603AD8-1E0A-4422-8681-98330A365CF8}"/>
              </a:ext>
            </a:extLst>
          </p:cNvPr>
          <p:cNvSpPr txBox="1"/>
          <p:nvPr/>
        </p:nvSpPr>
        <p:spPr>
          <a:xfrm>
            <a:off x="371475" y="459670"/>
            <a:ext cx="2502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세 번째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. </a:t>
            </a:r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기러기 랭킹 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2475CE-B217-4646-A4EE-80F797159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00" y="1428284"/>
            <a:ext cx="8822375" cy="49401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6F764A-4BF9-4060-90ED-2DA387C2A966}"/>
              </a:ext>
            </a:extLst>
          </p:cNvPr>
          <p:cNvSpPr txBox="1"/>
          <p:nvPr/>
        </p:nvSpPr>
        <p:spPr>
          <a:xfrm>
            <a:off x="6154737" y="3517017"/>
            <a:ext cx="42466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시연 영상 자리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8D1027A-2A1C-4B8C-898F-11F17F168154}"/>
              </a:ext>
            </a:extLst>
          </p:cNvPr>
          <p:cNvSpPr/>
          <p:nvPr/>
        </p:nvSpPr>
        <p:spPr>
          <a:xfrm>
            <a:off x="469900" y="1428284"/>
            <a:ext cx="1054910" cy="1046023"/>
          </a:xfrm>
          <a:prstGeom prst="roundRect">
            <a:avLst>
              <a:gd name="adj" fmla="val 4670"/>
            </a:avLst>
          </a:prstGeom>
          <a:noFill/>
          <a:ln w="19050">
            <a:solidFill>
              <a:srgbClr val="063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5B6F17-A19C-4BD0-837C-6B3289A4DD04}"/>
              </a:ext>
            </a:extLst>
          </p:cNvPr>
          <p:cNvSpPr txBox="1"/>
          <p:nvPr/>
        </p:nvSpPr>
        <p:spPr>
          <a:xfrm>
            <a:off x="415113" y="2524109"/>
            <a:ext cx="1255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4. </a:t>
            </a:r>
            <a:r>
              <a:rPr lang="ko-KR" altLang="en-US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크롬 </a:t>
            </a:r>
            <a:r>
              <a:rPr lang="ko-KR" altLang="en-US" sz="1200" dirty="0" err="1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익스텐션</a:t>
            </a:r>
            <a:endParaRPr lang="ko-KR" altLang="en-US" sz="1200" dirty="0">
              <a:latin typeface="Sandoll 고딕Neo1유니코드 06 Sb" panose="020B0600000101010101" pitchFamily="34" charset="-127"/>
              <a:ea typeface="Sandoll 고딕Neo1유니코드 06 Sb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09ED29F-B92F-4D92-AF8F-419BF3BE9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40" y="1540224"/>
            <a:ext cx="345560" cy="682759"/>
          </a:xfrm>
          <a:prstGeom prst="rect">
            <a:avLst/>
          </a:prstGeom>
        </p:spPr>
      </p:pic>
      <p:pic>
        <p:nvPicPr>
          <p:cNvPr id="23" name="Picture 6" descr="크롬 png에 대한 이미지 검색결과">
            <a:extLst>
              <a:ext uri="{FF2B5EF4-FFF2-40B4-BE49-F238E27FC236}">
                <a16:creationId xmlns:a16="http://schemas.microsoft.com/office/drawing/2014/main" id="{02AD04E3-3CB7-4F16-AF1D-C01D61253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05" y="2226344"/>
            <a:ext cx="700678" cy="21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51468E-E64E-4247-A644-80C06F099959}"/>
              </a:ext>
            </a:extLst>
          </p:cNvPr>
          <p:cNvSpPr txBox="1"/>
          <p:nvPr/>
        </p:nvSpPr>
        <p:spPr>
          <a:xfrm>
            <a:off x="393968" y="2850910"/>
            <a:ext cx="2266682" cy="285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추가적으로 저희는 서비스 접근성을 높이기 위해 기러기 뉴스 크롬 </a:t>
            </a:r>
            <a:r>
              <a:rPr lang="ko-KR" altLang="en-US" sz="1100" dirty="0" err="1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익스텐션을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 제작했습니다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이를 통해 네이버 기사 페이지에서 바로 해당 기사의 평가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, 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기자 신뢰도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, 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타이틀 등의 정보를 확인할 수 있습니다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또한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, 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유저가 기사를 클릭했을 때 만약 저희 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DB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에 기사가 없는 기사라면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 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 해상 기사의 정보가 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DB</a:t>
            </a:r>
            <a:r>
              <a:rPr lang="ko-KR" altLang="en-US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에 추가되도록 설계 했습니다</a:t>
            </a:r>
            <a:r>
              <a:rPr lang="en-US" altLang="ko-KR" sz="11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870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17EC0E-F35C-419E-B7BA-71F35BF96D96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6F206-E154-467D-A0A8-55F67EA3DF60}"/>
              </a:ext>
            </a:extLst>
          </p:cNvPr>
          <p:cNvSpPr txBox="1"/>
          <p:nvPr/>
        </p:nvSpPr>
        <p:spPr>
          <a:xfrm>
            <a:off x="14441662" y="2171041"/>
            <a:ext cx="115288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01. </a:t>
            </a:r>
            <a:r>
              <a:rPr lang="ko-KR" altLang="en-US" sz="1600" dirty="0">
                <a:latin typeface="Noto Serif KR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2BAC6-F4BE-4919-99F6-BB9165B5A937}"/>
              </a:ext>
            </a:extLst>
          </p:cNvPr>
          <p:cNvSpPr txBox="1"/>
          <p:nvPr/>
        </p:nvSpPr>
        <p:spPr>
          <a:xfrm>
            <a:off x="14441662" y="2967140"/>
            <a:ext cx="236475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02. </a:t>
            </a:r>
            <a:r>
              <a:rPr lang="ko-KR" altLang="en-US" sz="1600" dirty="0">
                <a:latin typeface="Noto Serif KR"/>
              </a:rPr>
              <a:t>기획의도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배경설명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97D2D-2054-443F-BCD6-F6B0CD3B093A}"/>
              </a:ext>
            </a:extLst>
          </p:cNvPr>
          <p:cNvSpPr txBox="1"/>
          <p:nvPr/>
        </p:nvSpPr>
        <p:spPr>
          <a:xfrm>
            <a:off x="14441662" y="3763239"/>
            <a:ext cx="241123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03. </a:t>
            </a:r>
            <a:r>
              <a:rPr lang="ko-KR" altLang="en-US" sz="1600" dirty="0">
                <a:latin typeface="Noto Serif KR"/>
              </a:rPr>
              <a:t>해결책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서비스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87A96-6A02-4E39-8310-E6C66FA7CFBF}"/>
              </a:ext>
            </a:extLst>
          </p:cNvPr>
          <p:cNvSpPr txBox="1"/>
          <p:nvPr/>
        </p:nvSpPr>
        <p:spPr>
          <a:xfrm>
            <a:off x="14441662" y="4559338"/>
            <a:ext cx="135806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04. </a:t>
            </a:r>
            <a:r>
              <a:rPr lang="ko-KR" altLang="en-US" sz="1600" dirty="0">
                <a:latin typeface="Noto Serif KR"/>
              </a:rPr>
              <a:t>기능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473E8-B7BF-472F-A267-F333AE70720C}"/>
              </a:ext>
            </a:extLst>
          </p:cNvPr>
          <p:cNvSpPr txBox="1"/>
          <p:nvPr/>
        </p:nvSpPr>
        <p:spPr>
          <a:xfrm>
            <a:off x="14441662" y="5355437"/>
            <a:ext cx="2159566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05. </a:t>
            </a:r>
            <a:r>
              <a:rPr lang="ko-KR" altLang="en-US" sz="1600" dirty="0">
                <a:latin typeface="Noto Serif KR"/>
              </a:rPr>
              <a:t>기대효과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마무리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11F0F-3DC8-452C-A61C-CEAC924F8A7F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A924E-C669-4C40-B279-4CF954B67F8A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6656A-736D-4C02-A38E-7B8464AED1E3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기능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A4AE27-FF0B-4FE4-BEE0-9132D6A78662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0D103F-BB56-4221-91EB-DCC55E097E71}"/>
              </a:ext>
            </a:extLst>
          </p:cNvPr>
          <p:cNvSpPr/>
          <p:nvPr/>
        </p:nvSpPr>
        <p:spPr>
          <a:xfrm>
            <a:off x="469900" y="7188627"/>
            <a:ext cx="6096000" cy="28520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------ 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서비스 </a:t>
            </a:r>
            <a:r>
              <a:rPr lang="ko-KR" alt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아키텍쳐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설명 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------</a:t>
            </a:r>
            <a:endParaRPr lang="ko-KR" altLang="en-US" sz="1400" dirty="0"/>
          </a:p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ko-KR" altLang="en-US" sz="1400" i="1" dirty="0">
                <a:solidFill>
                  <a:srgbClr val="333333"/>
                </a:solidFill>
                <a:latin typeface="Arial" panose="020B0604020202020204" pitchFamily="34" charset="0"/>
              </a:rPr>
              <a:t>저희는 </a:t>
            </a:r>
            <a:r>
              <a:rPr lang="en-US" altLang="ko-KR" sz="1400" i="1" dirty="0">
                <a:solidFill>
                  <a:srgbClr val="333333"/>
                </a:solidFill>
                <a:latin typeface="Arial" panose="020B0604020202020204" pitchFamily="34" charset="0"/>
              </a:rPr>
              <a:t>2</a:t>
            </a:r>
            <a:r>
              <a:rPr lang="ko-KR" altLang="en-US" sz="1400" i="1" dirty="0">
                <a:solidFill>
                  <a:srgbClr val="333333"/>
                </a:solidFill>
                <a:latin typeface="Arial" panose="020B0604020202020204" pitchFamily="34" charset="0"/>
              </a:rPr>
              <a:t>시간에 한 번씩 네이버 뉴스 기사 사이트에서 기사를 크롤링해옵니다</a:t>
            </a:r>
            <a:r>
              <a:rPr lang="en-US" altLang="ko-KR" sz="1400" i="1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  <a:endParaRPr lang="ko-KR" altLang="en-US" sz="1400" dirty="0"/>
          </a:p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ko-KR" altLang="en-US" sz="1400" i="1" dirty="0">
                <a:solidFill>
                  <a:srgbClr val="333333"/>
                </a:solidFill>
                <a:latin typeface="Arial" panose="020B0604020202020204" pitchFamily="34" charset="0"/>
              </a:rPr>
              <a:t>그래서 웹서버의 부담을 줄여주면서 </a:t>
            </a:r>
            <a:r>
              <a:rPr lang="ko-KR" altLang="en-US" sz="1400" i="1" dirty="0" err="1">
                <a:solidFill>
                  <a:srgbClr val="333333"/>
                </a:solidFill>
                <a:latin typeface="Arial" panose="020B0604020202020204" pitchFamily="34" charset="0"/>
              </a:rPr>
              <a:t>크롤링만을</a:t>
            </a:r>
            <a:r>
              <a:rPr lang="ko-KR" altLang="en-US" sz="1400" i="1" dirty="0">
                <a:solidFill>
                  <a:srgbClr val="333333"/>
                </a:solidFill>
                <a:latin typeface="Arial" panose="020B0604020202020204" pitchFamily="34" charset="0"/>
              </a:rPr>
              <a:t> 해오는 일을 시킬 곳이 필요했고 서버리스 프레임 워크인 </a:t>
            </a:r>
            <a:r>
              <a:rPr lang="en-US" altLang="ko-KR" sz="1400" i="1" dirty="0">
                <a:solidFill>
                  <a:srgbClr val="333333"/>
                </a:solidFill>
                <a:latin typeface="Arial" panose="020B0604020202020204" pitchFamily="34" charset="0"/>
              </a:rPr>
              <a:t>AWS lambda</a:t>
            </a:r>
            <a:r>
              <a:rPr lang="ko-KR" altLang="en-US" sz="1400" i="1" dirty="0">
                <a:solidFill>
                  <a:srgbClr val="333333"/>
                </a:solidFill>
                <a:latin typeface="Arial" panose="020B0604020202020204" pitchFamily="34" charset="0"/>
              </a:rPr>
              <a:t>를 이용해서 </a:t>
            </a:r>
            <a:r>
              <a:rPr lang="ko-KR" altLang="en-US" sz="1400" i="1" dirty="0" err="1">
                <a:solidFill>
                  <a:srgbClr val="333333"/>
                </a:solidFill>
                <a:latin typeface="Arial" panose="020B0604020202020204" pitchFamily="34" charset="0"/>
              </a:rPr>
              <a:t>크롤링만을</a:t>
            </a:r>
            <a:r>
              <a:rPr lang="ko-KR" altLang="en-US" sz="1400" i="1" dirty="0">
                <a:solidFill>
                  <a:srgbClr val="333333"/>
                </a:solidFill>
                <a:latin typeface="Arial" panose="020B0604020202020204" pitchFamily="34" charset="0"/>
              </a:rPr>
              <a:t> 따로 수행하고 있습니다</a:t>
            </a:r>
            <a:r>
              <a:rPr lang="en-US" altLang="ko-KR" sz="1400" i="1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  <a:endParaRPr lang="ko-KR" alt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400" dirty="0"/>
              <a:t/>
            </a:r>
            <a:br>
              <a:rPr lang="ko-KR" altLang="en-US" sz="1400" dirty="0"/>
            </a:b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저번에 썼던 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AWS LAMBDA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나 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SPRING SECURITY 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설명 등등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218F7A-B6DF-4DB4-8DB2-A1AB9A9C72CA}"/>
              </a:ext>
            </a:extLst>
          </p:cNvPr>
          <p:cNvSpPr txBox="1"/>
          <p:nvPr/>
        </p:nvSpPr>
        <p:spPr>
          <a:xfrm>
            <a:off x="371475" y="459670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세 번째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. </a:t>
            </a:r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서비스 </a:t>
            </a:r>
            <a:r>
              <a:rPr lang="ko-KR" altLang="en-US" sz="1600" dirty="0" err="1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아키텍쳐</a:t>
            </a:r>
            <a:endParaRPr lang="ko-KR" altLang="en-US" sz="1600" dirty="0">
              <a:latin typeface="Sandoll 아람 03 Bold" panose="020B0600000101010101" pitchFamily="34" charset="-127"/>
              <a:ea typeface="Sandoll 아람 03 Bold" panose="020B0600000101010101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45440" y="1071879"/>
            <a:ext cx="11501120" cy="5471161"/>
          </a:xfrm>
          <a:prstGeom prst="rect">
            <a:avLst/>
          </a:prstGeom>
          <a:noFill/>
          <a:ln w="28575">
            <a:solidFill>
              <a:srgbClr val="013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43189" y="1833020"/>
            <a:ext cx="2001520" cy="1244364"/>
          </a:xfrm>
          <a:prstGeom prst="rect">
            <a:avLst/>
          </a:prstGeom>
          <a:noFill/>
          <a:ln w="28575">
            <a:solidFill>
              <a:srgbClr val="61D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81904" y="1404296"/>
            <a:ext cx="1362874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ko-KR" altLang="en-US" sz="2000" dirty="0" err="1" smtClean="0">
                <a:latin typeface="Sandoll 고딕Neo1 05 Medium" panose="020B0600000101010101" pitchFamily="34" charset="-127"/>
                <a:ea typeface="Sandoll 고딕Neo1 05 Medium" panose="020B0600000101010101" pitchFamily="34" charset="-127"/>
              </a:rPr>
              <a:t>프론트엔드</a:t>
            </a:r>
            <a:endParaRPr lang="ko-KR" altLang="en-US" sz="2000" dirty="0">
              <a:latin typeface="Sandoll 고딕Neo1 05 Medium" panose="020B0600000101010101" pitchFamily="34" charset="-127"/>
              <a:ea typeface="Sandoll 고딕Neo1 05 Medium" panose="020B0600000101010101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1FC5983-C215-47ED-A3FD-9814D1289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31" y="1440648"/>
            <a:ext cx="744013" cy="72751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70175" y="1243542"/>
            <a:ext cx="1548757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000" dirty="0" smtClean="0">
                <a:latin typeface="Sandoll 고딕Neo1 05 Medium" panose="020B0600000101010101" pitchFamily="34" charset="-127"/>
                <a:ea typeface="Sandoll 고딕Neo1 05 Medium" panose="020B0600000101010101" pitchFamily="34" charset="-127"/>
              </a:rPr>
              <a:t>AWS Server</a:t>
            </a:r>
            <a:endParaRPr lang="ko-KR" altLang="en-US" sz="2000" dirty="0">
              <a:latin typeface="Sandoll 고딕Neo1 05 Medium" panose="020B0600000101010101" pitchFamily="34" charset="-127"/>
              <a:ea typeface="Sandoll 고딕Neo1 05 Medium" panose="020B0600000101010101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322326" y="5561069"/>
            <a:ext cx="4015978" cy="777627"/>
          </a:xfrm>
          <a:prstGeom prst="rect">
            <a:avLst/>
          </a:prstGeom>
          <a:noFill/>
          <a:ln w="28575">
            <a:solidFill>
              <a:srgbClr val="24AB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242961" y="5099544"/>
            <a:ext cx="791179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>
            <a:defPPr>
              <a:defRPr lang="ko-KR"/>
            </a:defPPr>
            <a:lvl1pPr>
              <a:defRPr sz="200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defRPr>
            </a:lvl1pPr>
          </a:lstStyle>
          <a:p>
            <a:r>
              <a:rPr lang="en-US" altLang="ko-KR" dirty="0">
                <a:latin typeface="Sandoll 고딕Neo1 05 Medium" panose="020B0600000101010101" pitchFamily="34" charset="-127"/>
                <a:ea typeface="Sandoll 고딕Neo1 05 Medium" panose="020B0600000101010101" pitchFamily="34" charset="-127"/>
              </a:rPr>
              <a:t>Tools</a:t>
            </a:r>
            <a:endParaRPr lang="ko-KR" altLang="en-US" dirty="0">
              <a:latin typeface="Sandoll 고딕Neo1 05 Medium" panose="020B0600000101010101" pitchFamily="34" charset="-127"/>
              <a:ea typeface="Sandoll 고딕Neo1 05 Medium" panose="020B0600000101010101" pitchFamily="34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863" y="5755237"/>
            <a:ext cx="601591" cy="456868"/>
          </a:xfrm>
          <a:prstGeom prst="rect">
            <a:avLst/>
          </a:prstGeom>
        </p:spPr>
      </p:pic>
      <p:pic>
        <p:nvPicPr>
          <p:cNvPr id="28" name="Picture 8" descr="workbench logo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013" y="5753349"/>
            <a:ext cx="458756" cy="45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603" y="5773330"/>
            <a:ext cx="385258" cy="385258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1414361" y="973798"/>
            <a:ext cx="697467" cy="740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848" y="890981"/>
            <a:ext cx="2636592" cy="467995"/>
          </a:xfrm>
          <a:prstGeom prst="rect">
            <a:avLst/>
          </a:prstGeom>
        </p:spPr>
      </p:pic>
      <p:pic>
        <p:nvPicPr>
          <p:cNvPr id="32" name="Picture 2" descr="gitlab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8213" y="973798"/>
            <a:ext cx="647288" cy="70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html css javascript logo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021" y="2122571"/>
            <a:ext cx="1103856" cy="64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꺾인 연결선 42"/>
          <p:cNvCxnSpPr>
            <a:stCxn id="20" idx="2"/>
            <a:endCxn id="35" idx="1"/>
          </p:cNvCxnSpPr>
          <p:nvPr/>
        </p:nvCxnSpPr>
        <p:spPr>
          <a:xfrm rot="16200000" flipH="1">
            <a:off x="4535273" y="586059"/>
            <a:ext cx="526083" cy="5508731"/>
          </a:xfrm>
          <a:prstGeom prst="bentConnector2">
            <a:avLst/>
          </a:prstGeom>
          <a:ln w="19050">
            <a:solidFill>
              <a:srgbClr val="0139D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3991724" y="1295660"/>
            <a:ext cx="1610793" cy="2042712"/>
            <a:chOff x="8827043" y="1462066"/>
            <a:chExt cx="1610793" cy="2042712"/>
          </a:xfrm>
        </p:grpSpPr>
        <p:pic>
          <p:nvPicPr>
            <p:cNvPr id="45" name="Picture 14" descr="aws lambda icon에 대한 이미지 검색결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8331" y="2082129"/>
              <a:ext cx="587132" cy="587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4722" y="2835467"/>
              <a:ext cx="494349" cy="494349"/>
            </a:xfrm>
            <a:prstGeom prst="rect">
              <a:avLst/>
            </a:prstGeom>
          </p:spPr>
        </p:pic>
        <p:sp>
          <p:nvSpPr>
            <p:cNvPr id="47" name="직사각형 46"/>
            <p:cNvSpPr/>
            <p:nvPr/>
          </p:nvSpPr>
          <p:spPr>
            <a:xfrm>
              <a:off x="8888327" y="1890790"/>
              <a:ext cx="1185651" cy="1613988"/>
            </a:xfrm>
            <a:prstGeom prst="rect">
              <a:avLst/>
            </a:prstGeom>
            <a:noFill/>
            <a:ln w="28575">
              <a:solidFill>
                <a:srgbClr val="F7981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andoll 고딕Neo1 05 Medium" panose="020B0600000101010101" pitchFamily="34" charset="-127"/>
                <a:ea typeface="Sandoll 고딕Neo1 05 Medium" panose="020B0600000101010101" pitchFamily="34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827043" y="1462066"/>
              <a:ext cx="1466042" cy="40011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en-US" altLang="ko-KR" sz="2000" dirty="0" smtClean="0">
                  <a:latin typeface="Sandoll 고딕Neo1 05 Medium" panose="020B0600000101010101" pitchFamily="34" charset="-127"/>
                  <a:ea typeface="Sandoll 고딕Neo1 05 Medium" panose="020B0600000101010101" pitchFamily="34" charset="-127"/>
                </a:rPr>
                <a:t>AWS Cloud</a:t>
              </a:r>
              <a:endParaRPr lang="ko-KR" altLang="en-US" sz="2000" dirty="0">
                <a:latin typeface="Sandoll 고딕Neo1 05 Medium" panose="020B0600000101010101" pitchFamily="34" charset="-127"/>
                <a:ea typeface="Sandoll 고딕Neo1 05 Medium" panose="020B0600000101010101" pitchFamily="34" charset="-127"/>
              </a:endParaRPr>
            </a:p>
          </p:txBody>
        </p:sp>
        <p:pic>
          <p:nvPicPr>
            <p:cNvPr id="49" name="Picture 42" descr="aws에 대한 이미지 검색결과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9071" y="1800278"/>
              <a:ext cx="728765" cy="456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0" name="꺾인 연결선 49"/>
          <p:cNvCxnSpPr>
            <a:stCxn id="47" idx="2"/>
            <a:endCxn id="35" idx="1"/>
          </p:cNvCxnSpPr>
          <p:nvPr/>
        </p:nvCxnSpPr>
        <p:spPr>
          <a:xfrm rot="16200000" flipH="1">
            <a:off x="5966710" y="2017496"/>
            <a:ext cx="265095" cy="2906846"/>
          </a:xfrm>
          <a:prstGeom prst="bentConnector2">
            <a:avLst/>
          </a:prstGeom>
          <a:ln w="19050">
            <a:solidFill>
              <a:srgbClr val="0139D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7322326" y="1695769"/>
            <a:ext cx="3989213" cy="3426013"/>
          </a:xfrm>
          <a:prstGeom prst="rect">
            <a:avLst/>
          </a:prstGeom>
          <a:noFill/>
          <a:ln w="28575">
            <a:solidFill>
              <a:srgbClr val="DD48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9977803" y="2219609"/>
            <a:ext cx="1124272" cy="1411557"/>
          </a:xfrm>
          <a:prstGeom prst="rect">
            <a:avLst/>
          </a:prstGeom>
          <a:noFill/>
          <a:ln w="28575">
            <a:solidFill>
              <a:srgbClr val="039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0814" y="2127327"/>
            <a:ext cx="478870" cy="420318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13"/>
          <a:srcRect l="3730" t="3291" r="-1"/>
          <a:stretch/>
        </p:blipFill>
        <p:spPr>
          <a:xfrm>
            <a:off x="10219355" y="3047225"/>
            <a:ext cx="571459" cy="518454"/>
          </a:xfrm>
          <a:prstGeom prst="rect">
            <a:avLst/>
          </a:prstGeom>
        </p:spPr>
      </p:pic>
      <p:sp>
        <p:nvSpPr>
          <p:cNvPr id="56" name="원통 55"/>
          <p:cNvSpPr/>
          <p:nvPr/>
        </p:nvSpPr>
        <p:spPr>
          <a:xfrm>
            <a:off x="10272339" y="2301813"/>
            <a:ext cx="475653" cy="745412"/>
          </a:xfrm>
          <a:prstGeom prst="can">
            <a:avLst/>
          </a:prstGeom>
          <a:solidFill>
            <a:srgbClr val="263F44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689" y="1493283"/>
            <a:ext cx="466037" cy="4660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43971" y="5915752"/>
            <a:ext cx="1670650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>
            <a:defPPr>
              <a:defRPr lang="ko-KR"/>
            </a:defPPr>
            <a:lvl1pPr>
              <a:defRPr sz="200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defRPr>
            </a:lvl1pPr>
          </a:lstStyle>
          <a:p>
            <a:r>
              <a:rPr lang="ko-KR" altLang="en-US" dirty="0">
                <a:latin typeface="Sandoll 고딕Neo1 05 Medium" panose="020B0600000101010101" pitchFamily="34" charset="-127"/>
                <a:ea typeface="Sandoll 고딕Neo1 05 Medium" panose="020B0600000101010101" pitchFamily="34" charset="-127"/>
              </a:rPr>
              <a:t>크롬 </a:t>
            </a:r>
            <a:r>
              <a:rPr lang="ko-KR" altLang="en-US" dirty="0" err="1">
                <a:latin typeface="Sandoll 고딕Neo1 05 Medium" panose="020B0600000101010101" pitchFamily="34" charset="-127"/>
                <a:ea typeface="Sandoll 고딕Neo1 05 Medium" panose="020B0600000101010101" pitchFamily="34" charset="-127"/>
              </a:rPr>
              <a:t>익스텐션</a:t>
            </a:r>
            <a:endParaRPr lang="ko-KR" altLang="en-US" dirty="0">
              <a:latin typeface="Sandoll 고딕Neo1 05 Medium" panose="020B0600000101010101" pitchFamily="34" charset="-127"/>
              <a:ea typeface="Sandoll 고딕Neo1 05 Medium" panose="020B0600000101010101" pitchFamily="34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43189" y="4671388"/>
            <a:ext cx="2001520" cy="1244364"/>
          </a:xfrm>
          <a:prstGeom prst="rect">
            <a:avLst/>
          </a:prstGeom>
          <a:noFill/>
          <a:ln w="28575">
            <a:solidFill>
              <a:srgbClr val="1BE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287850" y="4484282"/>
            <a:ext cx="1276095" cy="388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hrome logo에 대한 이미지 검색결과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436" y="4475643"/>
            <a:ext cx="1219733" cy="37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꺾인 연결선 59"/>
          <p:cNvCxnSpPr>
            <a:stCxn id="35" idx="1"/>
            <a:endCxn id="59" idx="0"/>
          </p:cNvCxnSpPr>
          <p:nvPr/>
        </p:nvCxnSpPr>
        <p:spPr>
          <a:xfrm rot="10800000" flipV="1">
            <a:off x="2043950" y="3603466"/>
            <a:ext cx="5508731" cy="1067921"/>
          </a:xfrm>
          <a:prstGeom prst="bentConnector2">
            <a:avLst/>
          </a:prstGeom>
          <a:ln w="19050">
            <a:solidFill>
              <a:srgbClr val="0139D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32" descr="html css javascript logo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021" y="4970530"/>
            <a:ext cx="1103856" cy="64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5789090" y="3377316"/>
            <a:ext cx="1275606" cy="369332"/>
          </a:xfrm>
          <a:prstGeom prst="rect">
            <a:avLst/>
          </a:prstGeom>
          <a:solidFill>
            <a:srgbClr val="24ABF2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Sandoll 고딕Neo1 05 Medium" panose="020B0600000101010101" pitchFamily="34" charset="-127"/>
                <a:ea typeface="Sandoll 고딕Neo1 05 Medium" panose="020B0600000101010101" pitchFamily="34" charset="-127"/>
              </a:rPr>
              <a:t>RestfulAPI</a:t>
            </a:r>
            <a:endParaRPr lang="ko-KR" altLang="en-US" dirty="0">
              <a:solidFill>
                <a:schemeClr val="bg1"/>
              </a:solidFill>
              <a:latin typeface="Sandoll 고딕Neo1 05 Medium" panose="020B0600000101010101" pitchFamily="34" charset="-127"/>
              <a:ea typeface="Sandoll 고딕Neo1 05 Medium" panose="020B0600000101010101" pitchFamily="34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7465795" y="1809407"/>
            <a:ext cx="2471607" cy="3103371"/>
            <a:chOff x="4826097" y="2120841"/>
            <a:chExt cx="2471607" cy="3103371"/>
          </a:xfrm>
        </p:grpSpPr>
        <p:pic>
          <p:nvPicPr>
            <p:cNvPr id="39" name="Picture 38" descr="spring security에 대한 이미지 검색결과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0612" y="2972235"/>
              <a:ext cx="1578137" cy="852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/>
            <p:cNvSpPr/>
            <p:nvPr/>
          </p:nvSpPr>
          <p:spPr>
            <a:xfrm>
              <a:off x="4912982" y="2605590"/>
              <a:ext cx="2232568" cy="2618622"/>
            </a:xfrm>
            <a:prstGeom prst="rect">
              <a:avLst/>
            </a:prstGeom>
            <a:noFill/>
            <a:ln w="28575">
              <a:solidFill>
                <a:srgbClr val="6DB3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andoll 고딕Neo1 05 Medium" panose="020B0600000101010101" pitchFamily="34" charset="-127"/>
                <a:ea typeface="Sandoll 고딕Neo1 05 Medium" panose="020B0600000101010101" pitchFamily="34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26097" y="2120841"/>
              <a:ext cx="891591" cy="40011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r>
                <a:rPr lang="ko-KR" altLang="en-US" sz="2000" dirty="0" err="1" smtClean="0">
                  <a:latin typeface="Sandoll 고딕Neo1 05 Medium" panose="020B0600000101010101" pitchFamily="34" charset="-127"/>
                  <a:ea typeface="Sandoll 고딕Neo1 05 Medium" panose="020B0600000101010101" pitchFamily="34" charset="-127"/>
                </a:rPr>
                <a:t>백엔드</a:t>
              </a:r>
              <a:endParaRPr lang="ko-KR" altLang="en-US" sz="2000" dirty="0">
                <a:latin typeface="Sandoll 고딕Neo1 05 Medium" panose="020B0600000101010101" pitchFamily="34" charset="-127"/>
                <a:ea typeface="Sandoll 고딕Neo1 05 Medium" panose="020B0600000101010101" pitchFamily="34" charset="-127"/>
              </a:endParaRPr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6084038" y="2305513"/>
              <a:ext cx="1213666" cy="598152"/>
              <a:chOff x="6694473" y="2536067"/>
              <a:chExt cx="1514216" cy="746277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6694473" y="2536067"/>
                <a:ext cx="1514216" cy="6753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andoll 고딕Neo1 05 Medium" panose="020B0600000101010101" pitchFamily="34" charset="-127"/>
                  <a:ea typeface="Sandoll 고딕Neo1 05 Medium" panose="020B0600000101010101" pitchFamily="34" charset="-127"/>
                </a:endParaRPr>
              </a:p>
            </p:txBody>
          </p:sp>
          <p:pic>
            <p:nvPicPr>
              <p:cNvPr id="42" name="Picture 34" descr="spring boot에 대한 이미지 검색결과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66034" y="2580387"/>
                <a:ext cx="1337063" cy="7019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8" name="Picture 36" descr="jpa에 대한 이미지 검색결과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7236" y="4476467"/>
              <a:ext cx="964272" cy="441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0" descr="swagger logo에 대한 이미지 검색결과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2554" y="3847726"/>
              <a:ext cx="1464970" cy="410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3" name="꺾인 연결선 62"/>
          <p:cNvCxnSpPr>
            <a:stCxn id="53" idx="2"/>
          </p:cNvCxnSpPr>
          <p:nvPr/>
        </p:nvCxnSpPr>
        <p:spPr>
          <a:xfrm rot="5400000">
            <a:off x="9798857" y="3617558"/>
            <a:ext cx="727474" cy="754691"/>
          </a:xfrm>
          <a:prstGeom prst="bentConnector2">
            <a:avLst/>
          </a:prstGeom>
          <a:ln w="19050">
            <a:solidFill>
              <a:srgbClr val="0139D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61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DB4F6CE3-05D8-49E7-A489-48E87703E91A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8" descr="관련 이미지">
            <a:extLst>
              <a:ext uri="{FF2B5EF4-FFF2-40B4-BE49-F238E27FC236}">
                <a16:creationId xmlns:a16="http://schemas.microsoft.com/office/drawing/2014/main" id="{96F88C76-9AD2-4660-B314-C59638B5C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713" y="861435"/>
            <a:ext cx="900564" cy="90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조명 png에 대한 이미지 검색결과">
            <a:extLst>
              <a:ext uri="{FF2B5EF4-FFF2-40B4-BE49-F238E27FC236}">
                <a16:creationId xmlns:a16="http://schemas.microsoft.com/office/drawing/2014/main" id="{FA90493F-8804-4C0E-9FC7-DDA02F8AF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221" y="1362075"/>
            <a:ext cx="3889558" cy="388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17EC0E-F35C-419E-B7BA-71F35BF96D96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6F206-E154-467D-A0A8-55F67EA3DF60}"/>
              </a:ext>
            </a:extLst>
          </p:cNvPr>
          <p:cNvSpPr txBox="1"/>
          <p:nvPr/>
        </p:nvSpPr>
        <p:spPr>
          <a:xfrm>
            <a:off x="14441662" y="2171041"/>
            <a:ext cx="115288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01. </a:t>
            </a:r>
            <a:r>
              <a:rPr lang="ko-KR" altLang="en-US" sz="1600" dirty="0">
                <a:latin typeface="Noto Serif KR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2BAC6-F4BE-4919-99F6-BB9165B5A937}"/>
              </a:ext>
            </a:extLst>
          </p:cNvPr>
          <p:cNvSpPr txBox="1"/>
          <p:nvPr/>
        </p:nvSpPr>
        <p:spPr>
          <a:xfrm>
            <a:off x="14441662" y="2967140"/>
            <a:ext cx="236475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02. </a:t>
            </a:r>
            <a:r>
              <a:rPr lang="ko-KR" altLang="en-US" sz="1600" dirty="0">
                <a:latin typeface="Noto Serif KR"/>
              </a:rPr>
              <a:t>기획의도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배경설명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97D2D-2054-443F-BCD6-F6B0CD3B093A}"/>
              </a:ext>
            </a:extLst>
          </p:cNvPr>
          <p:cNvSpPr txBox="1"/>
          <p:nvPr/>
        </p:nvSpPr>
        <p:spPr>
          <a:xfrm>
            <a:off x="14441662" y="3763239"/>
            <a:ext cx="241123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03. </a:t>
            </a:r>
            <a:r>
              <a:rPr lang="ko-KR" altLang="en-US" sz="1600" dirty="0">
                <a:latin typeface="Noto Serif KR"/>
              </a:rPr>
              <a:t>해결책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서비스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87A96-6A02-4E39-8310-E6C66FA7CFBF}"/>
              </a:ext>
            </a:extLst>
          </p:cNvPr>
          <p:cNvSpPr txBox="1"/>
          <p:nvPr/>
        </p:nvSpPr>
        <p:spPr>
          <a:xfrm>
            <a:off x="14441662" y="4559338"/>
            <a:ext cx="135806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04. </a:t>
            </a:r>
            <a:r>
              <a:rPr lang="ko-KR" altLang="en-US" sz="1600" dirty="0">
                <a:latin typeface="Noto Serif KR"/>
              </a:rPr>
              <a:t>기능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473E8-B7BF-472F-A267-F333AE70720C}"/>
              </a:ext>
            </a:extLst>
          </p:cNvPr>
          <p:cNvSpPr txBox="1"/>
          <p:nvPr/>
        </p:nvSpPr>
        <p:spPr>
          <a:xfrm>
            <a:off x="14441662" y="5355437"/>
            <a:ext cx="2159566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05. </a:t>
            </a:r>
            <a:r>
              <a:rPr lang="ko-KR" altLang="en-US" sz="1600" dirty="0">
                <a:latin typeface="Noto Serif KR"/>
              </a:rPr>
              <a:t>기대효과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마무리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11F0F-3DC8-452C-A61C-CEAC924F8A7F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A924E-C669-4C40-B279-4CF954B67F8A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6656A-736D-4C02-A38E-7B8464AED1E3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기능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A4AE27-FF0B-4FE4-BEE0-9132D6A78662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/>
              <a:t>기대효과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9F775C9-DDB0-478E-8450-B6AA99FE7BF9}"/>
              </a:ext>
            </a:extLst>
          </p:cNvPr>
          <p:cNvSpPr/>
          <p:nvPr/>
        </p:nvSpPr>
        <p:spPr>
          <a:xfrm>
            <a:off x="371475" y="7051040"/>
            <a:ext cx="8002528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--------------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기대효과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&amp;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마무리</a:t>
            </a:r>
            <a:endParaRPr lang="ko-KR" alt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기사를 평가하고 그에 따른 랭킹이 생성되고 매일 기러기 순위를 갱신합니다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기자 스스로가 내 이름 옆에 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'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입만 열면 거짓말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' 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이런 타이틀이 붙어 있다면 좀 더 기사에 대해 생각해볼 수 있을 것이고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, '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황금 기러기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' 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등의 좋은 말이 </a:t>
            </a:r>
            <a:r>
              <a:rPr lang="ko-KR" alt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붙어있다면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자부심을 느낄 수도 있을 것입니다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400" i="1" dirty="0">
                <a:solidFill>
                  <a:srgbClr val="333333"/>
                </a:solidFill>
                <a:latin typeface="Arial" panose="020B0604020202020204" pitchFamily="34" charset="0"/>
              </a:rPr>
              <a:t>또 나아가 랭킹을 매길 때에 </a:t>
            </a:r>
            <a:r>
              <a:rPr lang="en-US" altLang="ko-KR" sz="1400" i="1" dirty="0">
                <a:solidFill>
                  <a:srgbClr val="333333"/>
                </a:solidFill>
                <a:latin typeface="Arial" panose="020B0604020202020204" pitchFamily="34" charset="0"/>
              </a:rPr>
              <a:t>AI </a:t>
            </a:r>
            <a:r>
              <a:rPr lang="ko-KR" altLang="en-US" sz="1400" i="1" dirty="0">
                <a:solidFill>
                  <a:srgbClr val="333333"/>
                </a:solidFill>
                <a:latin typeface="Arial" panose="020B0604020202020204" pitchFamily="34" charset="0"/>
              </a:rPr>
              <a:t>기술을 이용하여 기사의 텍스트나 댓글 등을 분석하여 점수에 반영시킬 수 있지 않을까 생각해 봅니다</a:t>
            </a:r>
            <a:r>
              <a:rPr lang="en-US" altLang="ko-KR" sz="1400" i="1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  <a:endParaRPr lang="ko-KR" alt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이런 작은 변화들로 기자들이 더 나은 기사를 쓰기 위해 노력하려는 생각을 가지게 하는 것이 목표이며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궁극적으로 사람들이 양질의 좋은 기사를 많이 읽을 수 있게 될 것을 기대합니다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0D4E47-A7C7-4546-9D40-36DE6BA2D849}"/>
              </a:ext>
            </a:extLst>
          </p:cNvPr>
          <p:cNvSpPr txBox="1"/>
          <p:nvPr/>
        </p:nvSpPr>
        <p:spPr>
          <a:xfrm>
            <a:off x="371475" y="459670"/>
            <a:ext cx="4887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작은 변화가 쌓여 모두가 황금 기러기가 되길 기대합니다</a:t>
            </a:r>
            <a:r>
              <a:rPr lang="en-US" altLang="ko-KR" sz="1600" dirty="0">
                <a:solidFill>
                  <a:schemeClr val="bg1"/>
                </a:solidFill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Sandoll 아람 03 Bold" panose="020B0600000101010101" pitchFamily="34" charset="-127"/>
              <a:ea typeface="Sandoll 아람 03 Bold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03444D-D81E-45BC-8FC0-953AED7DBB68}"/>
              </a:ext>
            </a:extLst>
          </p:cNvPr>
          <p:cNvSpPr/>
          <p:nvPr/>
        </p:nvSpPr>
        <p:spPr>
          <a:xfrm>
            <a:off x="2162175" y="5200650"/>
            <a:ext cx="1390650" cy="16573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09B6DF-12EA-4EDD-B6D3-F6CD03AA85EB}"/>
              </a:ext>
            </a:extLst>
          </p:cNvPr>
          <p:cNvSpPr/>
          <p:nvPr/>
        </p:nvSpPr>
        <p:spPr>
          <a:xfrm>
            <a:off x="3552825" y="5693991"/>
            <a:ext cx="1390650" cy="11640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A01E2A-4E11-4E8F-A780-0EAE8B834605}"/>
              </a:ext>
            </a:extLst>
          </p:cNvPr>
          <p:cNvSpPr/>
          <p:nvPr/>
        </p:nvSpPr>
        <p:spPr>
          <a:xfrm>
            <a:off x="6801227" y="5920741"/>
            <a:ext cx="1390650" cy="9372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7908AF-066C-468E-A0D1-19EE299689BF}"/>
              </a:ext>
            </a:extLst>
          </p:cNvPr>
          <p:cNvSpPr/>
          <p:nvPr/>
        </p:nvSpPr>
        <p:spPr>
          <a:xfrm>
            <a:off x="8191877" y="5200650"/>
            <a:ext cx="1390650" cy="1657351"/>
          </a:xfrm>
          <a:prstGeom prst="rect">
            <a:avLst/>
          </a:prstGeom>
          <a:solidFill>
            <a:srgbClr val="FFD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8B9A85-D0D7-412B-BE90-79022BECFB81}"/>
              </a:ext>
            </a:extLst>
          </p:cNvPr>
          <p:cNvSpPr/>
          <p:nvPr/>
        </p:nvSpPr>
        <p:spPr>
          <a:xfrm>
            <a:off x="9582527" y="5693991"/>
            <a:ext cx="1390650" cy="11640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B1744DF-9401-4D9B-B02C-7AE3F4B86E93}"/>
              </a:ext>
            </a:extLst>
          </p:cNvPr>
          <p:cNvCxnSpPr/>
          <p:nvPr/>
        </p:nvCxnSpPr>
        <p:spPr>
          <a:xfrm>
            <a:off x="6096000" y="406400"/>
            <a:ext cx="0" cy="64516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75C43E08-DC5C-4220-B76D-3C2924482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4" b="97799" l="1258" r="95283">
                        <a14:foregroundMark x1="7233" y1="90881" x2="95597" y2="95597"/>
                        <a14:foregroundMark x1="1258" y1="97799" x2="9434" y2="911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88325" y="3784600"/>
            <a:ext cx="1416050" cy="14160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7425939-CC73-4F16-A3AE-849351FB6C1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4" b="97799" l="1258" r="95283">
                        <a14:foregroundMark x1="7233" y1="90881" x2="95597" y2="95597"/>
                        <a14:foregroundMark x1="1258" y1="97799" x2="9434" y2="911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2175" y="3786188"/>
            <a:ext cx="1414462" cy="14144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3016DD-5BD4-4A7E-8363-B6AAE9D304B4}"/>
              </a:ext>
            </a:extLst>
          </p:cNvPr>
          <p:cNvSpPr/>
          <p:nvPr/>
        </p:nvSpPr>
        <p:spPr>
          <a:xfrm>
            <a:off x="2433638" y="4343400"/>
            <a:ext cx="957262" cy="123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FA74FAE-4435-4718-B8D1-17AA664B2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4" b="97799" l="1258" r="95283">
                        <a14:foregroundMark x1="7233" y1="90881" x2="95597" y2="95597"/>
                        <a14:foregroundMark x1="1258" y1="97799" x2="9434" y2="911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7371" y="4505485"/>
            <a:ext cx="1414462" cy="14144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C329617-8A6A-4F3C-95B8-2CCD0AD3E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4" b="97799" l="1258" r="95283">
                        <a14:foregroundMark x1="7233" y1="90881" x2="95597" y2="95597"/>
                        <a14:foregroundMark x1="1258" y1="97799" x2="9434" y2="911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82527" y="4286250"/>
            <a:ext cx="1407740" cy="140774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7D4F570-4935-4193-862F-83F1A859921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4" b="97799" l="1258" r="95283">
                        <a14:foregroundMark x1="7233" y1="90881" x2="95597" y2="95597"/>
                        <a14:foregroundMark x1="1258" y1="97799" x2="9434" y2="911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6377" y="4279528"/>
            <a:ext cx="1414462" cy="141446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7808A79A-D07B-41F2-9865-B07DA249C49F}"/>
              </a:ext>
            </a:extLst>
          </p:cNvPr>
          <p:cNvSpPr/>
          <p:nvPr/>
        </p:nvSpPr>
        <p:spPr>
          <a:xfrm>
            <a:off x="3827840" y="4836740"/>
            <a:ext cx="957262" cy="123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AA885A-64A8-4327-A9BE-8CD3F4314B82}"/>
              </a:ext>
            </a:extLst>
          </p:cNvPr>
          <p:cNvSpPr txBox="1"/>
          <p:nvPr/>
        </p:nvSpPr>
        <p:spPr>
          <a:xfrm>
            <a:off x="8182245" y="5374505"/>
            <a:ext cx="14430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1</a:t>
            </a:r>
            <a:r>
              <a:rPr lang="ko-KR" altLang="en-US" sz="7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위</a:t>
            </a:r>
            <a:endParaRPr lang="en-US" altLang="ko-KR" sz="7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황금 기러기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8D2BC4-72E2-4028-A8ED-F1BE322151DE}"/>
              </a:ext>
            </a:extLst>
          </p:cNvPr>
          <p:cNvSpPr txBox="1"/>
          <p:nvPr/>
        </p:nvSpPr>
        <p:spPr>
          <a:xfrm>
            <a:off x="9718765" y="5794395"/>
            <a:ext cx="114326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2</a:t>
            </a:r>
            <a:r>
              <a:rPr lang="ko-KR" altLang="en-US" sz="4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위</a:t>
            </a:r>
            <a:endParaRPr lang="en-US" altLang="ko-KR" sz="4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황금 기러기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9C127F-04B1-4EBE-9501-4609732560D2}"/>
              </a:ext>
            </a:extLst>
          </p:cNvPr>
          <p:cNvSpPr txBox="1"/>
          <p:nvPr/>
        </p:nvSpPr>
        <p:spPr>
          <a:xfrm>
            <a:off x="6927709" y="5811560"/>
            <a:ext cx="116730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3</a:t>
            </a:r>
            <a:r>
              <a:rPr lang="ko-KR" altLang="en-US" sz="4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위</a:t>
            </a:r>
            <a:endParaRPr lang="en-US" altLang="ko-KR" sz="4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황금 기러기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EADA520-E9FC-40A7-A006-E73F2591B739}"/>
              </a:ext>
            </a:extLst>
          </p:cNvPr>
          <p:cNvSpPr/>
          <p:nvPr/>
        </p:nvSpPr>
        <p:spPr>
          <a:xfrm>
            <a:off x="773453" y="5920741"/>
            <a:ext cx="1390650" cy="9372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09990C2-731D-44F7-94EB-FEFF3106AA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34" b="97799" l="1258" r="95283">
                        <a14:foregroundMark x1="7233" y1="90881" x2="95597" y2="95597"/>
                        <a14:foregroundMark x1="1258" y1="97799" x2="9434" y2="911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597" y="4505485"/>
            <a:ext cx="1414462" cy="141446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C8161DB-9224-44D3-972F-5712B19F9FDB}"/>
              </a:ext>
            </a:extLst>
          </p:cNvPr>
          <p:cNvSpPr txBox="1"/>
          <p:nvPr/>
        </p:nvSpPr>
        <p:spPr>
          <a:xfrm>
            <a:off x="899935" y="5811560"/>
            <a:ext cx="116730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3</a:t>
            </a:r>
            <a:r>
              <a:rPr lang="ko-KR" altLang="en-US" sz="48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위</a:t>
            </a:r>
            <a:endParaRPr lang="en-US" altLang="ko-KR" sz="4800" dirty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검은 기러기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E6822A-07EE-426B-8CF0-3999A6B4595C}"/>
              </a:ext>
            </a:extLst>
          </p:cNvPr>
          <p:cNvSpPr txBox="1"/>
          <p:nvPr/>
        </p:nvSpPr>
        <p:spPr>
          <a:xfrm>
            <a:off x="2169387" y="5388347"/>
            <a:ext cx="14430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1</a:t>
            </a:r>
            <a:r>
              <a:rPr lang="ko-KR" altLang="en-US" sz="72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위</a:t>
            </a:r>
            <a:endParaRPr lang="en-US" altLang="ko-KR" sz="7200" dirty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검은 기러기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E4F153-A1A4-4F9F-84C5-87FDDB3B1D3A}"/>
              </a:ext>
            </a:extLst>
          </p:cNvPr>
          <p:cNvSpPr txBox="1"/>
          <p:nvPr/>
        </p:nvSpPr>
        <p:spPr>
          <a:xfrm>
            <a:off x="3705907" y="5794395"/>
            <a:ext cx="114326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2</a:t>
            </a:r>
            <a:r>
              <a:rPr lang="ko-KR" altLang="en-US" sz="48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위</a:t>
            </a:r>
            <a:endParaRPr lang="en-US" altLang="ko-KR" sz="4800" dirty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검은 기러기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7DB6123-1C2D-4B36-ABC9-923DCF8197E0}"/>
              </a:ext>
            </a:extLst>
          </p:cNvPr>
          <p:cNvSpPr/>
          <p:nvPr/>
        </p:nvSpPr>
        <p:spPr>
          <a:xfrm>
            <a:off x="1004957" y="5088891"/>
            <a:ext cx="957262" cy="1238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05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308" b="95569" l="30283" r="48462">
                        <a14:foregroundMark x1="30456" y1="91104" x2="32589" y2="80622"/>
                        <a14:foregroundMark x1="34921" y1="93783" x2="45064" y2="85152"/>
                        <a14:foregroundMark x1="37599" y1="93320" x2="43180" y2="95304"/>
                        <a14:foregroundMark x1="36830" y1="63161" x2="37599" y2="60516"/>
                        <a14:foregroundMark x1="36558" y1="64220" x2="37153" y2="62500"/>
                        <a14:foregroundMark x1="43502" y1="66369" x2="43824" y2="64517"/>
                        <a14:foregroundMark x1="42584" y1="73148" x2="44420" y2="84491"/>
                        <a14:foregroundMark x1="40327" y1="72189" x2="45660" y2="73611"/>
                        <a14:foregroundMark x1="46255" y1="73082" x2="46850" y2="84458"/>
                        <a14:foregroundMark x1="44990" y1="83036" x2="46999" y2="87202"/>
                        <a14:foregroundMark x1="45908" y1="91038" x2="46652" y2="87467"/>
                        <a14:foregroundMark x1="43700" y1="94742" x2="46032" y2="91733"/>
                        <a14:foregroundMark x1="43651" y1="92890" x2="46503" y2="89054"/>
                        <a14:foregroundMark x1="42485" y1="65542" x2="42287" y2="63360"/>
                        <a14:foregroundMark x1="42535" y1="64054" x2="42659" y2="65112"/>
                        <a14:backgroundMark x1="41468" y1="67361" x2="41518" y2="66402"/>
                        <a14:backgroundMark x1="42659" y1="66832" x2="43155" y2="656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33" t="55733" r="49267"/>
          <a:stretch/>
        </p:blipFill>
        <p:spPr>
          <a:xfrm>
            <a:off x="6401570" y="2417139"/>
            <a:ext cx="1612342" cy="235813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759" b="100000" l="35417" r="79653">
                        <a14:backgroundMark x1="77917" y1="86481" x2="79028" y2="91111"/>
                        <a14:backgroundMark x1="79097" y1="97685" x2="79167" y2="95556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28" t="38818" r="20084"/>
          <a:stretch/>
        </p:blipFill>
        <p:spPr>
          <a:xfrm>
            <a:off x="8938830" y="2475601"/>
            <a:ext cx="1322365" cy="1238649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6EAF7043-89D0-49F2-B2CD-55EE6F413BD5}"/>
              </a:ext>
            </a:extLst>
          </p:cNvPr>
          <p:cNvGrpSpPr/>
          <p:nvPr/>
        </p:nvGrpSpPr>
        <p:grpSpPr>
          <a:xfrm>
            <a:off x="2138409" y="2304175"/>
            <a:ext cx="1518168" cy="1622701"/>
            <a:chOff x="2138409" y="2304175"/>
            <a:chExt cx="1518168" cy="1622701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24DA705-350A-4359-8AF2-B8D71E090A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4676" b="69167" l="31389" r="48750">
                          <a14:foregroundMark x1="34236" y1="68287" x2="41875" y2="68935"/>
                          <a14:foregroundMark x1="41875" y1="68935" x2="45278" y2="68333"/>
                          <a14:foregroundMark x1="45278" y1="68333" x2="45347" y2="68287"/>
                          <a14:foregroundMark x1="45208" y1="68935" x2="42986" y2="67315"/>
                          <a14:foregroundMark x1="38125" y1="55926" x2="40000" y2="55463"/>
                          <a14:foregroundMark x1="42917" y1="56343" x2="43125" y2="56481"/>
                          <a14:foregroundMark x1="39306" y1="54954" x2="39792" y2="54722"/>
                          <a14:foregroundMark x1="43542" y1="57130" x2="43750" y2="57593"/>
                          <a14:foregroundMark x1="32778" y1="69120" x2="33194" y2="65787"/>
                          <a14:foregroundMark x1="33125" y1="68981" x2="40972" y2="68796"/>
                          <a14:foregroundMark x1="40972" y1="68796" x2="45347" y2="69120"/>
                          <a14:foregroundMark x1="36458" y1="69028" x2="41389" y2="69167"/>
                          <a14:foregroundMark x1="44722" y1="64213" x2="45972" y2="65648"/>
                        </a14:backgroundRemoval>
                      </a14:imgEffect>
                    </a14:imgLayer>
                  </a14:imgProps>
                </a:ext>
              </a:extLst>
            </a:blip>
            <a:srcRect l="29256" t="54565" r="49044" b="31743"/>
            <a:stretch/>
          </p:blipFill>
          <p:spPr>
            <a:xfrm>
              <a:off x="2138409" y="2490000"/>
              <a:ext cx="1518168" cy="1436876"/>
            </a:xfrm>
            <a:prstGeom prst="rect">
              <a:avLst/>
            </a:prstGeom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2D5F6E3-414B-42B0-8371-448D581E4E9A}"/>
                </a:ext>
              </a:extLst>
            </p:cNvPr>
            <p:cNvSpPr/>
            <p:nvPr/>
          </p:nvSpPr>
          <p:spPr>
            <a:xfrm>
              <a:off x="2187136" y="2304175"/>
              <a:ext cx="1292033" cy="1292033"/>
            </a:xfrm>
            <a:prstGeom prst="ellipse">
              <a:avLst/>
            </a:prstGeom>
            <a:noFill/>
            <a:ln w="12700">
              <a:solidFill>
                <a:srgbClr val="0635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60" b="97559" l="0" r="99387">
                        <a14:foregroundMark x1="69077" y1="47193" x2="68954" y2="93328"/>
                        <a14:foregroundMark x1="14297" y1="90480" x2="60621" y2="72254"/>
                        <a14:foregroundMark x1="18668" y1="93735" x2="57190" y2="93897"/>
                        <a14:foregroundMark x1="2819" y1="92107" x2="13480" y2="79170"/>
                        <a14:foregroundMark x1="69363" y1="32384" x2="63766" y2="41375"/>
                        <a14:foregroundMark x1="70711" y1="31041" x2="68832" y2="39992"/>
                        <a14:foregroundMark x1="61969" y1="34825" x2="64461" y2="33076"/>
                        <a14:foregroundMark x1="65809" y1="33157" x2="67688" y2="30919"/>
                        <a14:foregroundMark x1="4044" y1="77421" x2="13154" y2="63629"/>
                        <a14:foregroundMark x1="86969" y1="74695" x2="90114" y2="90358"/>
                        <a14:foregroundMark x1="97631" y1="77950" x2="96283" y2="88446"/>
                        <a14:foregroundMark x1="60498" y1="34744" x2="60498" y2="34744"/>
                        <a14:foregroundMark x1="63235" y1="33767" x2="63399" y2="33401"/>
                        <a14:foregroundMark x1="63971" y1="32872" x2="63971" y2="32872"/>
                        <a14:foregroundMark x1="68137" y1="30228" x2="68137" y2="30228"/>
                        <a14:foregroundMark x1="71569" y1="30594" x2="71569" y2="30594"/>
                        <a14:foregroundMark x1="71487" y1="33279" x2="71487" y2="33279"/>
                        <a14:foregroundMark x1="73652" y1="34011" x2="73652" y2="34011"/>
                        <a14:foregroundMark x1="72386" y1="32954" x2="72386" y2="32954"/>
                        <a14:foregroundMark x1="45547" y1="16884" x2="48856" y2="20627"/>
                        <a14:backgroundMark x1="94077" y1="62734" x2="94485" y2="34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709" y="2400108"/>
            <a:ext cx="1203093" cy="120800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4" name="자유형 23">
            <a:extLst>
              <a:ext uri="{FF2B5EF4-FFF2-40B4-BE49-F238E27FC236}">
                <a16:creationId xmlns:a16="http://schemas.microsoft.com/office/drawing/2014/main" id="{21005B4C-B98E-44D4-B096-87C74C770F3B}"/>
              </a:ext>
            </a:extLst>
          </p:cNvPr>
          <p:cNvSpPr/>
          <p:nvPr/>
        </p:nvSpPr>
        <p:spPr>
          <a:xfrm>
            <a:off x="-9143" y="0"/>
            <a:ext cx="12191999" cy="6858000"/>
          </a:xfrm>
          <a:custGeom>
            <a:avLst/>
            <a:gdLst>
              <a:gd name="connsiteX0" fmla="*/ 9411692 w 12191999"/>
              <a:gd name="connsiteY0" fmla="*/ 2304176 h 6858000"/>
              <a:gd name="connsiteX1" fmla="*/ 8765675 w 12191999"/>
              <a:gd name="connsiteY1" fmla="*/ 2950192 h 6858000"/>
              <a:gd name="connsiteX2" fmla="*/ 9411692 w 12191999"/>
              <a:gd name="connsiteY2" fmla="*/ 3596209 h 6858000"/>
              <a:gd name="connsiteX3" fmla="*/ 10057709 w 12191999"/>
              <a:gd name="connsiteY3" fmla="*/ 2950192 h 6858000"/>
              <a:gd name="connsiteX4" fmla="*/ 9411692 w 12191999"/>
              <a:gd name="connsiteY4" fmla="*/ 2304176 h 6858000"/>
              <a:gd name="connsiteX5" fmla="*/ 7218846 w 12191999"/>
              <a:gd name="connsiteY5" fmla="*/ 2304175 h 6858000"/>
              <a:gd name="connsiteX6" fmla="*/ 6572829 w 12191999"/>
              <a:gd name="connsiteY6" fmla="*/ 2950192 h 6858000"/>
              <a:gd name="connsiteX7" fmla="*/ 7218846 w 12191999"/>
              <a:gd name="connsiteY7" fmla="*/ 3596209 h 6858000"/>
              <a:gd name="connsiteX8" fmla="*/ 7864863 w 12191999"/>
              <a:gd name="connsiteY8" fmla="*/ 2950192 h 6858000"/>
              <a:gd name="connsiteX9" fmla="*/ 7218846 w 12191999"/>
              <a:gd name="connsiteY9" fmla="*/ 2304175 h 6858000"/>
              <a:gd name="connsiteX10" fmla="*/ 5025999 w 12191999"/>
              <a:gd name="connsiteY10" fmla="*/ 2304175 h 6858000"/>
              <a:gd name="connsiteX11" fmla="*/ 4379982 w 12191999"/>
              <a:gd name="connsiteY11" fmla="*/ 2950192 h 6858000"/>
              <a:gd name="connsiteX12" fmla="*/ 5025999 w 12191999"/>
              <a:gd name="connsiteY12" fmla="*/ 3596209 h 6858000"/>
              <a:gd name="connsiteX13" fmla="*/ 5672017 w 12191999"/>
              <a:gd name="connsiteY13" fmla="*/ 2950192 h 6858000"/>
              <a:gd name="connsiteX14" fmla="*/ 5025999 w 12191999"/>
              <a:gd name="connsiteY14" fmla="*/ 2304175 h 6858000"/>
              <a:gd name="connsiteX15" fmla="*/ 2833152 w 12191999"/>
              <a:gd name="connsiteY15" fmla="*/ 2304175 h 6858000"/>
              <a:gd name="connsiteX16" fmla="*/ 2187135 w 12191999"/>
              <a:gd name="connsiteY16" fmla="*/ 2950192 h 6858000"/>
              <a:gd name="connsiteX17" fmla="*/ 2833152 w 12191999"/>
              <a:gd name="connsiteY17" fmla="*/ 3596209 h 6858000"/>
              <a:gd name="connsiteX18" fmla="*/ 3479169 w 12191999"/>
              <a:gd name="connsiteY18" fmla="*/ 2950192 h 6858000"/>
              <a:gd name="connsiteX19" fmla="*/ 2833152 w 12191999"/>
              <a:gd name="connsiteY19" fmla="*/ 2304175 h 6858000"/>
              <a:gd name="connsiteX20" fmla="*/ 0 w 12191999"/>
              <a:gd name="connsiteY20" fmla="*/ 0 h 6858000"/>
              <a:gd name="connsiteX21" fmla="*/ 12191999 w 12191999"/>
              <a:gd name="connsiteY21" fmla="*/ 0 h 6858000"/>
              <a:gd name="connsiteX22" fmla="*/ 12191999 w 12191999"/>
              <a:gd name="connsiteY22" fmla="*/ 6858000 h 6858000"/>
              <a:gd name="connsiteX23" fmla="*/ 0 w 12191999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9" h="6858000">
                <a:moveTo>
                  <a:pt x="9411692" y="2304176"/>
                </a:moveTo>
                <a:cubicBezTo>
                  <a:pt x="9054907" y="2304176"/>
                  <a:pt x="8765675" y="2593407"/>
                  <a:pt x="8765675" y="2950192"/>
                </a:cubicBezTo>
                <a:cubicBezTo>
                  <a:pt x="8765675" y="3306978"/>
                  <a:pt x="9054907" y="3596209"/>
                  <a:pt x="9411692" y="3596209"/>
                </a:cubicBezTo>
                <a:cubicBezTo>
                  <a:pt x="9768477" y="3596209"/>
                  <a:pt x="10057709" y="3306978"/>
                  <a:pt x="10057709" y="2950192"/>
                </a:cubicBezTo>
                <a:cubicBezTo>
                  <a:pt x="10057709" y="2593407"/>
                  <a:pt x="9768477" y="2304176"/>
                  <a:pt x="9411692" y="2304176"/>
                </a:cubicBezTo>
                <a:close/>
                <a:moveTo>
                  <a:pt x="7218846" y="2304175"/>
                </a:moveTo>
                <a:cubicBezTo>
                  <a:pt x="6862061" y="2304175"/>
                  <a:pt x="6572829" y="2593407"/>
                  <a:pt x="6572829" y="2950192"/>
                </a:cubicBezTo>
                <a:cubicBezTo>
                  <a:pt x="6572829" y="3306978"/>
                  <a:pt x="6862061" y="3596209"/>
                  <a:pt x="7218846" y="3596209"/>
                </a:cubicBezTo>
                <a:cubicBezTo>
                  <a:pt x="7575631" y="3596209"/>
                  <a:pt x="7864863" y="3306978"/>
                  <a:pt x="7864863" y="2950192"/>
                </a:cubicBezTo>
                <a:cubicBezTo>
                  <a:pt x="7864863" y="2593407"/>
                  <a:pt x="7575631" y="2304175"/>
                  <a:pt x="7218846" y="2304175"/>
                </a:cubicBezTo>
                <a:close/>
                <a:moveTo>
                  <a:pt x="5025999" y="2304175"/>
                </a:moveTo>
                <a:cubicBezTo>
                  <a:pt x="4669214" y="2304175"/>
                  <a:pt x="4379982" y="2593407"/>
                  <a:pt x="4379982" y="2950192"/>
                </a:cubicBezTo>
                <a:cubicBezTo>
                  <a:pt x="4379982" y="3306978"/>
                  <a:pt x="4669214" y="3596209"/>
                  <a:pt x="5025999" y="3596209"/>
                </a:cubicBezTo>
                <a:cubicBezTo>
                  <a:pt x="5382784" y="3596209"/>
                  <a:pt x="5672017" y="3306978"/>
                  <a:pt x="5672017" y="2950192"/>
                </a:cubicBezTo>
                <a:cubicBezTo>
                  <a:pt x="5672017" y="2593407"/>
                  <a:pt x="5382784" y="2304175"/>
                  <a:pt x="5025999" y="2304175"/>
                </a:cubicBezTo>
                <a:close/>
                <a:moveTo>
                  <a:pt x="2833152" y="2304175"/>
                </a:moveTo>
                <a:cubicBezTo>
                  <a:pt x="2476367" y="2304175"/>
                  <a:pt x="2187135" y="2593407"/>
                  <a:pt x="2187135" y="2950192"/>
                </a:cubicBezTo>
                <a:cubicBezTo>
                  <a:pt x="2187135" y="3306977"/>
                  <a:pt x="2476367" y="3596209"/>
                  <a:pt x="2833152" y="3596209"/>
                </a:cubicBezTo>
                <a:cubicBezTo>
                  <a:pt x="3189937" y="3596209"/>
                  <a:pt x="3479169" y="3306977"/>
                  <a:pt x="3479169" y="2950192"/>
                </a:cubicBezTo>
                <a:cubicBezTo>
                  <a:pt x="3479169" y="2593407"/>
                  <a:pt x="3189937" y="2304175"/>
                  <a:pt x="2833152" y="2304175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63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EA403E-9F5C-4C56-A71F-943B50EE0ECE}"/>
              </a:ext>
            </a:extLst>
          </p:cNvPr>
          <p:cNvSpPr txBox="1"/>
          <p:nvPr/>
        </p:nvSpPr>
        <p:spPr>
          <a:xfrm>
            <a:off x="2470580" y="3608115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백창현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025829-E7C7-4456-85FB-331F890E605C}"/>
              </a:ext>
            </a:extLst>
          </p:cNvPr>
          <p:cNvSpPr txBox="1"/>
          <p:nvPr/>
        </p:nvSpPr>
        <p:spPr>
          <a:xfrm>
            <a:off x="4664068" y="3608115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심예주</a:t>
            </a:r>
            <a:r>
              <a:rPr lang="en-US" altLang="ko-KR" sz="1400" dirty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	</a:t>
            </a:r>
            <a:endParaRPr lang="ko-KR" altLang="en-US" sz="1400" dirty="0">
              <a:latin typeface="Sandoll 아람 01 Light" panose="020B0600000101010101" pitchFamily="34" charset="-127"/>
              <a:ea typeface="Sandoll 아람 01 Light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3120CC-9BA8-462A-B2EE-046763C371F1}"/>
              </a:ext>
            </a:extLst>
          </p:cNvPr>
          <p:cNvSpPr txBox="1"/>
          <p:nvPr/>
        </p:nvSpPr>
        <p:spPr>
          <a:xfrm>
            <a:off x="6857555" y="3608115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최현정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156F77-C06F-4DC4-887D-10BC19118986}"/>
              </a:ext>
            </a:extLst>
          </p:cNvPr>
          <p:cNvSpPr txBox="1"/>
          <p:nvPr/>
        </p:nvSpPr>
        <p:spPr>
          <a:xfrm>
            <a:off x="9051044" y="3608115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안유림</a:t>
            </a:r>
            <a:endParaRPr lang="ko-KR" altLang="en-US" sz="1400" dirty="0">
              <a:latin typeface="Sandoll 아람 01 Light" panose="020B0600000101010101" pitchFamily="34" charset="-127"/>
              <a:ea typeface="Sandoll 아람 01 Light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AE445B-2B55-469D-B144-8F27A536F3CF}"/>
              </a:ext>
            </a:extLst>
          </p:cNvPr>
          <p:cNvSpPr txBox="1"/>
          <p:nvPr/>
        </p:nvSpPr>
        <p:spPr>
          <a:xfrm>
            <a:off x="2193260" y="4408127"/>
            <a:ext cx="1256283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회원 가입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크롬 </a:t>
            </a:r>
            <a:r>
              <a:rPr lang="ko-KR" altLang="en-US" sz="1400" dirty="0" err="1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익스텐션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환경 설정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en-US" altLang="ko-KR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DB</a:t>
            </a: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설계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046CE9-6009-41B0-A796-76AFD48C9DE9}"/>
              </a:ext>
            </a:extLst>
          </p:cNvPr>
          <p:cNvSpPr txBox="1"/>
          <p:nvPr/>
        </p:nvSpPr>
        <p:spPr>
          <a:xfrm>
            <a:off x="4570890" y="4408127"/>
            <a:ext cx="875768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로그인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카테고리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기사평가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en-US" altLang="ko-KR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DB</a:t>
            </a: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설계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469C66-B312-4A3A-B69D-DD8324557E83}"/>
              </a:ext>
            </a:extLst>
          </p:cNvPr>
          <p:cNvSpPr txBox="1"/>
          <p:nvPr/>
        </p:nvSpPr>
        <p:spPr>
          <a:xfrm>
            <a:off x="6745343" y="4408127"/>
            <a:ext cx="917637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로그인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큐레이션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랭킹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en-US" altLang="ko-KR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DB</a:t>
            </a: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설계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6986E4-3E47-4DC5-834A-DC9368EDD00E}"/>
              </a:ext>
            </a:extLst>
          </p:cNvPr>
          <p:cNvSpPr txBox="1"/>
          <p:nvPr/>
        </p:nvSpPr>
        <p:spPr>
          <a:xfrm>
            <a:off x="8938830" y="4408127"/>
            <a:ext cx="917637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400" dirty="0" smtClean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로그인</a:t>
            </a:r>
            <a:endParaRPr lang="en-US" altLang="ko-KR" sz="1400" dirty="0" smtClean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 err="1" smtClean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기사평가</a:t>
            </a:r>
            <a:endParaRPr lang="en-US" altLang="ko-KR" sz="1400" dirty="0" smtClean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 err="1" smtClean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크롤링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en-US" altLang="ko-KR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DB</a:t>
            </a: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설계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79E08F6-A79D-47C8-91E8-E1AE60FA7B37}"/>
              </a:ext>
            </a:extLst>
          </p:cNvPr>
          <p:cNvCxnSpPr>
            <a:cxnSpLocks/>
          </p:cNvCxnSpPr>
          <p:nvPr/>
        </p:nvCxnSpPr>
        <p:spPr>
          <a:xfrm>
            <a:off x="2010882" y="4207250"/>
            <a:ext cx="8170236" cy="0"/>
          </a:xfrm>
          <a:prstGeom prst="line">
            <a:avLst/>
          </a:prstGeom>
          <a:ln>
            <a:solidFill>
              <a:srgbClr val="0635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98157C0-D00B-4DE2-B708-7A4723E72483}"/>
              </a:ext>
            </a:extLst>
          </p:cNvPr>
          <p:cNvSpPr txBox="1"/>
          <p:nvPr/>
        </p:nvSpPr>
        <p:spPr>
          <a:xfrm>
            <a:off x="5645695" y="4053361"/>
            <a:ext cx="84510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rtlCol="0">
            <a:spAutoFit/>
          </a:bodyPr>
          <a:lstStyle>
            <a:defPPr>
              <a:defRPr lang="ko-KR"/>
            </a:defPPr>
            <a:lvl1pPr algn="ctr">
              <a:defRPr sz="1400">
                <a:latin typeface="Sandoll 아람 02 Medium" panose="020B0600000101010101" pitchFamily="34" charset="-127"/>
                <a:ea typeface="Sandoll 아람 02 Medium" panose="020B0600000101010101" pitchFamily="34" charset="-127"/>
              </a:defRPr>
            </a:lvl1pPr>
          </a:lstStyle>
          <a:p>
            <a:r>
              <a:rPr lang="ko-KR" altLang="en-US" dirty="0">
                <a:solidFill>
                  <a:srgbClr val="0635C9"/>
                </a:solidFill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담당기능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ED74D16-9C8C-432C-9D4A-6395026453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092" y="1905461"/>
            <a:ext cx="161815" cy="319715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357726" y="1115568"/>
            <a:ext cx="2657484" cy="658176"/>
          </a:xfrm>
          <a:prstGeom prst="wedgeRoundRectCallout">
            <a:avLst>
              <a:gd name="adj1" fmla="val 26676"/>
              <a:gd name="adj2" fmla="val 122758"/>
              <a:gd name="adj3" fmla="val 16667"/>
            </a:avLst>
          </a:prstGeom>
          <a:solidFill>
            <a:schemeClr val="bg1"/>
          </a:solidFill>
          <a:ln w="19050">
            <a:solidFill>
              <a:srgbClr val="013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3308367" y="1111252"/>
            <a:ext cx="2657484" cy="662491"/>
          </a:xfrm>
          <a:prstGeom prst="wedgeRoundRectCallout">
            <a:avLst>
              <a:gd name="adj1" fmla="val 19850"/>
              <a:gd name="adj2" fmla="val 113627"/>
              <a:gd name="adj3" fmla="val 16667"/>
            </a:avLst>
          </a:prstGeom>
          <a:solidFill>
            <a:schemeClr val="bg1"/>
          </a:solidFill>
          <a:ln w="19050">
            <a:solidFill>
              <a:srgbClr val="013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259008" y="1111252"/>
            <a:ext cx="2657484" cy="662492"/>
          </a:xfrm>
          <a:prstGeom prst="wedgeRoundRectCallout">
            <a:avLst>
              <a:gd name="adj1" fmla="val -21727"/>
              <a:gd name="adj2" fmla="val 119194"/>
              <a:gd name="adj3" fmla="val 16667"/>
            </a:avLst>
          </a:prstGeom>
          <a:solidFill>
            <a:schemeClr val="bg1"/>
          </a:solidFill>
          <a:ln w="19050">
            <a:solidFill>
              <a:srgbClr val="013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9209649" y="1111252"/>
            <a:ext cx="2657484" cy="662492"/>
          </a:xfrm>
          <a:prstGeom prst="wedgeRoundRectCallout">
            <a:avLst>
              <a:gd name="adj1" fmla="val -28147"/>
              <a:gd name="adj2" fmla="val 118057"/>
              <a:gd name="adj3" fmla="val 16667"/>
            </a:avLst>
          </a:prstGeom>
          <a:solidFill>
            <a:schemeClr val="bg1"/>
          </a:solidFill>
          <a:ln w="19050">
            <a:solidFill>
              <a:srgbClr val="013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2913" y="1317571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즐거운 프로젝트 였습니다 </a:t>
            </a:r>
            <a:r>
              <a:rPr lang="ko-KR" altLang="en-US" sz="1400" dirty="0" err="1" smtClean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ㅎㅎ</a:t>
            </a:r>
            <a:endParaRPr lang="ko-KR" altLang="en-US" sz="1400" dirty="0">
              <a:latin typeface="Sandoll 아람 01 Light" panose="020B0600000101010101" pitchFamily="34" charset="-127"/>
              <a:ea typeface="Sandoll 아람 01 Light" panose="020B0600000101010101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82079" y="1317571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즐거운 프로젝트 였습니다 </a:t>
            </a:r>
            <a:r>
              <a:rPr lang="ko-KR" altLang="en-US" sz="1400" dirty="0" err="1" smtClean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ㅎㅎ</a:t>
            </a:r>
            <a:endParaRPr lang="ko-KR" altLang="en-US" sz="1400" dirty="0">
              <a:latin typeface="Sandoll 아람 01 Light" panose="020B0600000101010101" pitchFamily="34" charset="-127"/>
              <a:ea typeface="Sandoll 아람 01 Light" panose="020B0600000101010101" pitchFamily="34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65355" y="1317571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즐거운 프로젝트 였습니다 </a:t>
            </a:r>
            <a:r>
              <a:rPr lang="ko-KR" altLang="en-US" sz="1400" dirty="0" err="1" smtClean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ㅎㅎ</a:t>
            </a:r>
            <a:endParaRPr lang="ko-KR" altLang="en-US" sz="1400" dirty="0">
              <a:latin typeface="Sandoll 아람 01 Light" panose="020B0600000101010101" pitchFamily="34" charset="-127"/>
              <a:ea typeface="Sandoll 아람 01 Light" panose="020B0600000101010101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319147" y="1317571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즐거운 프로젝트 였습니다 </a:t>
            </a:r>
            <a:r>
              <a:rPr lang="ko-KR" altLang="en-US" sz="1400" dirty="0" err="1" smtClean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ㅎㅎ</a:t>
            </a:r>
            <a:endParaRPr lang="ko-KR" altLang="en-US" sz="1400" dirty="0">
              <a:latin typeface="Sandoll 아람 01 Light" panose="020B0600000101010101" pitchFamily="34" charset="-127"/>
              <a:ea typeface="Sandoll 아람 01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152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83" b="97928" l="3148" r="96610">
                        <a14:foregroundMark x1="27603" y1="89642" x2="72397" y2="81921"/>
                        <a14:foregroundMark x1="31719" y1="83992" x2="46005" y2="67420"/>
                        <a14:backgroundMark x1="16949" y1="62335" x2="17676" y2="37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906" y="2419784"/>
            <a:ext cx="1001183" cy="128723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12" b="94836" l="10000" r="92188">
                        <a14:foregroundMark x1="17188" y1="84742" x2="49688" y2="71362"/>
                        <a14:foregroundMark x1="25938" y1="84742" x2="76250" y2="81221"/>
                        <a14:foregroundMark x1="74688" y1="81925" x2="81250" y2="74178"/>
                        <a14:foregroundMark x1="84375" y1="70188" x2="84375" y2="88732"/>
                        <a14:foregroundMark x1="25625" y1="88028" x2="68125" y2="80986"/>
                        <a14:foregroundMark x1="84375" y1="75352" x2="92188" y2="81925"/>
                        <a14:foregroundMark x1="71250" y1="85681" x2="73750" y2="89906"/>
                        <a14:foregroundMark x1="16250" y1="86620" x2="46875" y2="73474"/>
                        <a14:foregroundMark x1="51875" y1="87089" x2="58125" y2="85915"/>
                        <a14:foregroundMark x1="56250" y1="84507" x2="54375" y2="90141"/>
                        <a14:foregroundMark x1="14688" y1="86150" x2="29063" y2="79812"/>
                        <a14:foregroundMark x1="30625" y1="87793" x2="14688" y2="87793"/>
                        <a14:foregroundMark x1="12812" y1="83568" x2="12812" y2="83568"/>
                        <a14:foregroundMark x1="27187" y1="86620" x2="25938" y2="88967"/>
                        <a14:foregroundMark x1="80625" y1="85446" x2="84688" y2="94836"/>
                        <a14:foregroundMark x1="22188" y1="92958" x2="41250" y2="79812"/>
                        <a14:foregroundMark x1="14063" y1="92254" x2="16875" y2="823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370" y="2303148"/>
            <a:ext cx="1142164" cy="152050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47" b="96897" l="1563" r="98438">
                        <a14:foregroundMark x1="20313" y1="81146" x2="85625" y2="81623"/>
                        <a14:foregroundMark x1="17813" y1="78998" x2="51250" y2="65394"/>
                        <a14:foregroundMark x1="14063" y1="83294" x2="89063" y2="81862"/>
                        <a14:foregroundMark x1="9375" y1="85442" x2="7813" y2="74702"/>
                        <a14:foregroundMark x1="17188" y1="87589" x2="26250" y2="86874"/>
                        <a14:foregroundMark x1="75000" y1="88305" x2="82188" y2="86158"/>
                        <a14:foregroundMark x1="85938" y1="85919" x2="92813" y2="84726"/>
                        <a14:foregroundMark x1="7813" y1="88305" x2="15000" y2="86874"/>
                        <a14:foregroundMark x1="47188" y1="93079" x2="57813" y2="78759"/>
                        <a14:foregroundMark x1="56875" y1="91647" x2="60000" y2="81384"/>
                        <a14:foregroundMark x1="34375" y1="93795" x2="65313" y2="94272"/>
                        <a14:backgroundMark x1="25313" y1="59905" x2="11250" y2="15036"/>
                        <a14:backgroundMark x1="80938" y1="52029" x2="85938" y2="17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712" y="2248335"/>
            <a:ext cx="1115202" cy="1460218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47" b="97418" l="938" r="99063">
                        <a14:foregroundMark x1="21563" y1="82394" x2="85938" y2="78169"/>
                        <a14:foregroundMark x1="10938" y1="89671" x2="84375" y2="86620"/>
                        <a14:foregroundMark x1="20000" y1="73944" x2="80625" y2="75352"/>
                        <a14:foregroundMark x1="78125" y1="71831" x2="89688" y2="901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90" y="2367698"/>
            <a:ext cx="1006063" cy="1339321"/>
          </a:xfrm>
          <a:prstGeom prst="rect">
            <a:avLst/>
          </a:prstGeom>
        </p:spPr>
      </p:pic>
      <p:sp>
        <p:nvSpPr>
          <p:cNvPr id="24" name="자유형 23">
            <a:extLst>
              <a:ext uri="{FF2B5EF4-FFF2-40B4-BE49-F238E27FC236}">
                <a16:creationId xmlns:a16="http://schemas.microsoft.com/office/drawing/2014/main" id="{21005B4C-B98E-44D4-B096-87C74C770F3B}"/>
              </a:ext>
            </a:extLst>
          </p:cNvPr>
          <p:cNvSpPr/>
          <p:nvPr/>
        </p:nvSpPr>
        <p:spPr>
          <a:xfrm>
            <a:off x="-13327" y="0"/>
            <a:ext cx="12191999" cy="6858000"/>
          </a:xfrm>
          <a:custGeom>
            <a:avLst/>
            <a:gdLst>
              <a:gd name="connsiteX0" fmla="*/ 9411692 w 12191999"/>
              <a:gd name="connsiteY0" fmla="*/ 2304176 h 6858000"/>
              <a:gd name="connsiteX1" fmla="*/ 8765675 w 12191999"/>
              <a:gd name="connsiteY1" fmla="*/ 2950192 h 6858000"/>
              <a:gd name="connsiteX2" fmla="*/ 9411692 w 12191999"/>
              <a:gd name="connsiteY2" fmla="*/ 3596209 h 6858000"/>
              <a:gd name="connsiteX3" fmla="*/ 10057709 w 12191999"/>
              <a:gd name="connsiteY3" fmla="*/ 2950192 h 6858000"/>
              <a:gd name="connsiteX4" fmla="*/ 9411692 w 12191999"/>
              <a:gd name="connsiteY4" fmla="*/ 2304176 h 6858000"/>
              <a:gd name="connsiteX5" fmla="*/ 7218846 w 12191999"/>
              <a:gd name="connsiteY5" fmla="*/ 2304175 h 6858000"/>
              <a:gd name="connsiteX6" fmla="*/ 6572829 w 12191999"/>
              <a:gd name="connsiteY6" fmla="*/ 2950192 h 6858000"/>
              <a:gd name="connsiteX7" fmla="*/ 7218846 w 12191999"/>
              <a:gd name="connsiteY7" fmla="*/ 3596209 h 6858000"/>
              <a:gd name="connsiteX8" fmla="*/ 7864863 w 12191999"/>
              <a:gd name="connsiteY8" fmla="*/ 2950192 h 6858000"/>
              <a:gd name="connsiteX9" fmla="*/ 7218846 w 12191999"/>
              <a:gd name="connsiteY9" fmla="*/ 2304175 h 6858000"/>
              <a:gd name="connsiteX10" fmla="*/ 5025999 w 12191999"/>
              <a:gd name="connsiteY10" fmla="*/ 2304175 h 6858000"/>
              <a:gd name="connsiteX11" fmla="*/ 4379982 w 12191999"/>
              <a:gd name="connsiteY11" fmla="*/ 2950192 h 6858000"/>
              <a:gd name="connsiteX12" fmla="*/ 5025999 w 12191999"/>
              <a:gd name="connsiteY12" fmla="*/ 3596209 h 6858000"/>
              <a:gd name="connsiteX13" fmla="*/ 5672017 w 12191999"/>
              <a:gd name="connsiteY13" fmla="*/ 2950192 h 6858000"/>
              <a:gd name="connsiteX14" fmla="*/ 5025999 w 12191999"/>
              <a:gd name="connsiteY14" fmla="*/ 2304175 h 6858000"/>
              <a:gd name="connsiteX15" fmla="*/ 2833152 w 12191999"/>
              <a:gd name="connsiteY15" fmla="*/ 2304175 h 6858000"/>
              <a:gd name="connsiteX16" fmla="*/ 2187135 w 12191999"/>
              <a:gd name="connsiteY16" fmla="*/ 2950192 h 6858000"/>
              <a:gd name="connsiteX17" fmla="*/ 2833152 w 12191999"/>
              <a:gd name="connsiteY17" fmla="*/ 3596209 h 6858000"/>
              <a:gd name="connsiteX18" fmla="*/ 3479169 w 12191999"/>
              <a:gd name="connsiteY18" fmla="*/ 2950192 h 6858000"/>
              <a:gd name="connsiteX19" fmla="*/ 2833152 w 12191999"/>
              <a:gd name="connsiteY19" fmla="*/ 2304175 h 6858000"/>
              <a:gd name="connsiteX20" fmla="*/ 0 w 12191999"/>
              <a:gd name="connsiteY20" fmla="*/ 0 h 6858000"/>
              <a:gd name="connsiteX21" fmla="*/ 12191999 w 12191999"/>
              <a:gd name="connsiteY21" fmla="*/ 0 h 6858000"/>
              <a:gd name="connsiteX22" fmla="*/ 12191999 w 12191999"/>
              <a:gd name="connsiteY22" fmla="*/ 6858000 h 6858000"/>
              <a:gd name="connsiteX23" fmla="*/ 0 w 12191999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9" h="6858000">
                <a:moveTo>
                  <a:pt x="9411692" y="2304176"/>
                </a:moveTo>
                <a:cubicBezTo>
                  <a:pt x="9054907" y="2304176"/>
                  <a:pt x="8765675" y="2593407"/>
                  <a:pt x="8765675" y="2950192"/>
                </a:cubicBezTo>
                <a:cubicBezTo>
                  <a:pt x="8765675" y="3306978"/>
                  <a:pt x="9054907" y="3596209"/>
                  <a:pt x="9411692" y="3596209"/>
                </a:cubicBezTo>
                <a:cubicBezTo>
                  <a:pt x="9768477" y="3596209"/>
                  <a:pt x="10057709" y="3306978"/>
                  <a:pt x="10057709" y="2950192"/>
                </a:cubicBezTo>
                <a:cubicBezTo>
                  <a:pt x="10057709" y="2593407"/>
                  <a:pt x="9768477" y="2304176"/>
                  <a:pt x="9411692" y="2304176"/>
                </a:cubicBezTo>
                <a:close/>
                <a:moveTo>
                  <a:pt x="7218846" y="2304175"/>
                </a:moveTo>
                <a:cubicBezTo>
                  <a:pt x="6862061" y="2304175"/>
                  <a:pt x="6572829" y="2593407"/>
                  <a:pt x="6572829" y="2950192"/>
                </a:cubicBezTo>
                <a:cubicBezTo>
                  <a:pt x="6572829" y="3306978"/>
                  <a:pt x="6862061" y="3596209"/>
                  <a:pt x="7218846" y="3596209"/>
                </a:cubicBezTo>
                <a:cubicBezTo>
                  <a:pt x="7575631" y="3596209"/>
                  <a:pt x="7864863" y="3306978"/>
                  <a:pt x="7864863" y="2950192"/>
                </a:cubicBezTo>
                <a:cubicBezTo>
                  <a:pt x="7864863" y="2593407"/>
                  <a:pt x="7575631" y="2304175"/>
                  <a:pt x="7218846" y="2304175"/>
                </a:cubicBezTo>
                <a:close/>
                <a:moveTo>
                  <a:pt x="5025999" y="2304175"/>
                </a:moveTo>
                <a:cubicBezTo>
                  <a:pt x="4669214" y="2304175"/>
                  <a:pt x="4379982" y="2593407"/>
                  <a:pt x="4379982" y="2950192"/>
                </a:cubicBezTo>
                <a:cubicBezTo>
                  <a:pt x="4379982" y="3306978"/>
                  <a:pt x="4669214" y="3596209"/>
                  <a:pt x="5025999" y="3596209"/>
                </a:cubicBezTo>
                <a:cubicBezTo>
                  <a:pt x="5382784" y="3596209"/>
                  <a:pt x="5672017" y="3306978"/>
                  <a:pt x="5672017" y="2950192"/>
                </a:cubicBezTo>
                <a:cubicBezTo>
                  <a:pt x="5672017" y="2593407"/>
                  <a:pt x="5382784" y="2304175"/>
                  <a:pt x="5025999" y="2304175"/>
                </a:cubicBezTo>
                <a:close/>
                <a:moveTo>
                  <a:pt x="2833152" y="2304175"/>
                </a:moveTo>
                <a:cubicBezTo>
                  <a:pt x="2476367" y="2304175"/>
                  <a:pt x="2187135" y="2593407"/>
                  <a:pt x="2187135" y="2950192"/>
                </a:cubicBezTo>
                <a:cubicBezTo>
                  <a:pt x="2187135" y="3306977"/>
                  <a:pt x="2476367" y="3596209"/>
                  <a:pt x="2833152" y="3596209"/>
                </a:cubicBezTo>
                <a:cubicBezTo>
                  <a:pt x="3189937" y="3596209"/>
                  <a:pt x="3479169" y="3306977"/>
                  <a:pt x="3479169" y="2950192"/>
                </a:cubicBezTo>
                <a:cubicBezTo>
                  <a:pt x="3479169" y="2593407"/>
                  <a:pt x="3189937" y="2304175"/>
                  <a:pt x="2833152" y="2304175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63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EA403E-9F5C-4C56-A71F-943B50EE0ECE}"/>
              </a:ext>
            </a:extLst>
          </p:cNvPr>
          <p:cNvSpPr txBox="1"/>
          <p:nvPr/>
        </p:nvSpPr>
        <p:spPr>
          <a:xfrm>
            <a:off x="2470580" y="3608115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백창현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025829-E7C7-4456-85FB-331F890E605C}"/>
              </a:ext>
            </a:extLst>
          </p:cNvPr>
          <p:cNvSpPr txBox="1"/>
          <p:nvPr/>
        </p:nvSpPr>
        <p:spPr>
          <a:xfrm>
            <a:off x="4664068" y="3608115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심예주</a:t>
            </a:r>
            <a:r>
              <a:rPr lang="en-US" altLang="ko-KR" sz="1400" dirty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	</a:t>
            </a:r>
            <a:endParaRPr lang="ko-KR" altLang="en-US" sz="1400" dirty="0">
              <a:latin typeface="Sandoll 아람 01 Light" panose="020B0600000101010101" pitchFamily="34" charset="-127"/>
              <a:ea typeface="Sandoll 아람 01 Light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3120CC-9BA8-462A-B2EE-046763C371F1}"/>
              </a:ext>
            </a:extLst>
          </p:cNvPr>
          <p:cNvSpPr txBox="1"/>
          <p:nvPr/>
        </p:nvSpPr>
        <p:spPr>
          <a:xfrm>
            <a:off x="6857555" y="3608115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최현정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156F77-C06F-4DC4-887D-10BC19118986}"/>
              </a:ext>
            </a:extLst>
          </p:cNvPr>
          <p:cNvSpPr txBox="1"/>
          <p:nvPr/>
        </p:nvSpPr>
        <p:spPr>
          <a:xfrm>
            <a:off x="9051044" y="3608115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latin typeface="Sandoll 아람 01 Light" panose="020B0600000101010101" pitchFamily="34" charset="-127"/>
                <a:ea typeface="Sandoll 아람 01 Light" panose="020B0600000101010101" pitchFamily="34" charset="-127"/>
              </a:rPr>
              <a:t>안유림</a:t>
            </a:r>
            <a:endParaRPr lang="ko-KR" altLang="en-US" sz="1400" dirty="0">
              <a:latin typeface="Sandoll 아람 01 Light" panose="020B0600000101010101" pitchFamily="34" charset="-127"/>
              <a:ea typeface="Sandoll 아람 01 Light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AE445B-2B55-469D-B144-8F27A536F3CF}"/>
              </a:ext>
            </a:extLst>
          </p:cNvPr>
          <p:cNvSpPr txBox="1"/>
          <p:nvPr/>
        </p:nvSpPr>
        <p:spPr>
          <a:xfrm>
            <a:off x="2193260" y="4408127"/>
            <a:ext cx="1256283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회원 가입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크롬 </a:t>
            </a:r>
            <a:r>
              <a:rPr lang="ko-KR" altLang="en-US" sz="1400" dirty="0" err="1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익스텐션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환경 설정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en-US" altLang="ko-KR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DB</a:t>
            </a: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설계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046CE9-6009-41B0-A796-76AFD48C9DE9}"/>
              </a:ext>
            </a:extLst>
          </p:cNvPr>
          <p:cNvSpPr txBox="1"/>
          <p:nvPr/>
        </p:nvSpPr>
        <p:spPr>
          <a:xfrm>
            <a:off x="4570890" y="4408127"/>
            <a:ext cx="875768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로그인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카테고리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기사평가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en-US" altLang="ko-KR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DB</a:t>
            </a: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설계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469C66-B312-4A3A-B69D-DD8324557E83}"/>
              </a:ext>
            </a:extLst>
          </p:cNvPr>
          <p:cNvSpPr txBox="1"/>
          <p:nvPr/>
        </p:nvSpPr>
        <p:spPr>
          <a:xfrm>
            <a:off x="6745343" y="4408127"/>
            <a:ext cx="917637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로그인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큐레이션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랭킹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en-US" altLang="ko-KR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DB</a:t>
            </a: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설계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6986E4-3E47-4DC5-834A-DC9368EDD00E}"/>
              </a:ext>
            </a:extLst>
          </p:cNvPr>
          <p:cNvSpPr txBox="1"/>
          <p:nvPr/>
        </p:nvSpPr>
        <p:spPr>
          <a:xfrm>
            <a:off x="8938830" y="4408127"/>
            <a:ext cx="917637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로그인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기사평가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1400" dirty="0" err="1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크롤링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en-US" altLang="ko-KR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DB</a:t>
            </a:r>
            <a:r>
              <a:rPr lang="ko-KR" altLang="en-US" sz="1400" dirty="0">
                <a:latin typeface="Sandoll 고딕Neo1유니코드 04 Rg" panose="020B0600000101010101" pitchFamily="34" charset="-127"/>
                <a:ea typeface="Sandoll 고딕Neo1유니코드 04 Rg" panose="020B0600000101010101" pitchFamily="34" charset="-127"/>
              </a:rPr>
              <a:t>설계</a:t>
            </a:r>
            <a:endParaRPr lang="en-US" altLang="ko-KR" sz="1400" dirty="0">
              <a:latin typeface="Sandoll 고딕Neo1유니코드 04 Rg" panose="020B0600000101010101" pitchFamily="34" charset="-127"/>
              <a:ea typeface="Sandoll 고딕Neo1유니코드 04 Rg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79E08F6-A79D-47C8-91E8-E1AE60FA7B37}"/>
              </a:ext>
            </a:extLst>
          </p:cNvPr>
          <p:cNvCxnSpPr>
            <a:cxnSpLocks/>
          </p:cNvCxnSpPr>
          <p:nvPr/>
        </p:nvCxnSpPr>
        <p:spPr>
          <a:xfrm>
            <a:off x="2010882" y="4207250"/>
            <a:ext cx="8170236" cy="0"/>
          </a:xfrm>
          <a:prstGeom prst="line">
            <a:avLst/>
          </a:prstGeom>
          <a:ln>
            <a:solidFill>
              <a:srgbClr val="0635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98157C0-D00B-4DE2-B708-7A4723E72483}"/>
              </a:ext>
            </a:extLst>
          </p:cNvPr>
          <p:cNvSpPr txBox="1"/>
          <p:nvPr/>
        </p:nvSpPr>
        <p:spPr>
          <a:xfrm>
            <a:off x="5645695" y="4053361"/>
            <a:ext cx="845104" cy="307777"/>
          </a:xfrm>
          <a:prstGeom prst="rect">
            <a:avLst/>
          </a:prstGeom>
          <a:solidFill>
            <a:schemeClr val="bg1"/>
          </a:solidFill>
        </p:spPr>
        <p:txBody>
          <a:bodyPr vert="horz" wrap="none" rtlCol="0">
            <a:spAutoFit/>
          </a:bodyPr>
          <a:lstStyle>
            <a:defPPr>
              <a:defRPr lang="ko-KR"/>
            </a:defPPr>
            <a:lvl1pPr algn="ctr">
              <a:defRPr sz="1400">
                <a:latin typeface="Sandoll 아람 02 Medium" panose="020B0600000101010101" pitchFamily="34" charset="-127"/>
                <a:ea typeface="Sandoll 아람 02 Medium" panose="020B0600000101010101" pitchFamily="34" charset="-127"/>
              </a:defRPr>
            </a:lvl1pPr>
          </a:lstStyle>
          <a:p>
            <a:r>
              <a:rPr lang="ko-KR" altLang="en-US" dirty="0">
                <a:solidFill>
                  <a:srgbClr val="0635C9"/>
                </a:solidFill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담당기능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8FFF29-E548-4842-8F43-9A5F7F2B2C06}"/>
              </a:ext>
            </a:extLst>
          </p:cNvPr>
          <p:cNvSpPr txBox="1"/>
          <p:nvPr/>
        </p:nvSpPr>
        <p:spPr>
          <a:xfrm>
            <a:off x="5645695" y="120718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Sandoll 아람 02 Medium" panose="020B0600000101010101" pitchFamily="34" charset="-127"/>
                <a:ea typeface="Sandoll 아람 02 Medium" panose="020B0600000101010101" pitchFamily="34" charset="-127"/>
              </a:rPr>
              <a:t>팀 소개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ED74D16-9C8C-432C-9D4A-6395026453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092" y="1905461"/>
            <a:ext cx="161815" cy="31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8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8DE6EB-4656-479D-99C2-62D0F60B7D07}"/>
              </a:ext>
            </a:extLst>
          </p:cNvPr>
          <p:cNvSpPr txBox="1"/>
          <p:nvPr/>
        </p:nvSpPr>
        <p:spPr>
          <a:xfrm>
            <a:off x="1098550" y="2171041"/>
            <a:ext cx="115288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01. </a:t>
            </a:r>
            <a:r>
              <a:rPr lang="ko-KR" altLang="en-US" sz="1600" dirty="0">
                <a:latin typeface="Noto Serif KR"/>
              </a:rPr>
              <a:t>팀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D436D-7058-4E09-9A9F-C8D80C32E122}"/>
              </a:ext>
            </a:extLst>
          </p:cNvPr>
          <p:cNvSpPr txBox="1"/>
          <p:nvPr/>
        </p:nvSpPr>
        <p:spPr>
          <a:xfrm>
            <a:off x="1098550" y="2967140"/>
            <a:ext cx="236475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02. </a:t>
            </a:r>
            <a:r>
              <a:rPr lang="ko-KR" altLang="en-US" sz="1600" dirty="0">
                <a:latin typeface="Noto Serif KR"/>
              </a:rPr>
              <a:t>기획의도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배경설명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7B7E46-B060-4B3F-A99B-BCE78233C45D}"/>
              </a:ext>
            </a:extLst>
          </p:cNvPr>
          <p:cNvSpPr txBox="1"/>
          <p:nvPr/>
        </p:nvSpPr>
        <p:spPr>
          <a:xfrm>
            <a:off x="1098550" y="3763239"/>
            <a:ext cx="241123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03. </a:t>
            </a:r>
            <a:r>
              <a:rPr lang="ko-KR" altLang="en-US" sz="1600" dirty="0">
                <a:latin typeface="Noto Serif KR"/>
              </a:rPr>
              <a:t>해결책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서비스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79A7A-A332-40AF-A6CA-2DB12FBEEA89}"/>
              </a:ext>
            </a:extLst>
          </p:cNvPr>
          <p:cNvSpPr txBox="1"/>
          <p:nvPr/>
        </p:nvSpPr>
        <p:spPr>
          <a:xfrm>
            <a:off x="1098550" y="4559338"/>
            <a:ext cx="135806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04. </a:t>
            </a:r>
            <a:r>
              <a:rPr lang="ko-KR" altLang="en-US" sz="1600" dirty="0">
                <a:latin typeface="Noto Serif KR"/>
              </a:rPr>
              <a:t>기능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D46CFC-A66C-4523-912B-17B2A16C09BF}"/>
              </a:ext>
            </a:extLst>
          </p:cNvPr>
          <p:cNvSpPr txBox="1"/>
          <p:nvPr/>
        </p:nvSpPr>
        <p:spPr>
          <a:xfrm>
            <a:off x="1098550" y="1164009"/>
            <a:ext cx="1111202" cy="46166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400" dirty="0">
                <a:solidFill>
                  <a:srgbClr val="0635C9"/>
                </a:solidFill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INDEX</a:t>
            </a:r>
            <a:endParaRPr lang="ko-KR" altLang="en-US" sz="2400" dirty="0">
              <a:solidFill>
                <a:srgbClr val="0635C9"/>
              </a:solidFill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</p:txBody>
      </p:sp>
      <p:pic>
        <p:nvPicPr>
          <p:cNvPr id="9" name="Picture 2" descr="기러기 일러스트에 대한 이미지 검색결과">
            <a:extLst>
              <a:ext uri="{FF2B5EF4-FFF2-40B4-BE49-F238E27FC236}">
                <a16:creationId xmlns:a16="http://schemas.microsoft.com/office/drawing/2014/main" id="{49AAEB95-84FD-455C-A0F8-2F4E91E55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859085" y="900335"/>
            <a:ext cx="361981" cy="27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BD9D05-544C-4F7E-AD8C-0D4CD2B231A9}"/>
              </a:ext>
            </a:extLst>
          </p:cNvPr>
          <p:cNvSpPr txBox="1"/>
          <p:nvPr/>
        </p:nvSpPr>
        <p:spPr>
          <a:xfrm>
            <a:off x="1098550" y="5355437"/>
            <a:ext cx="2159566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05. </a:t>
            </a:r>
            <a:r>
              <a:rPr lang="ko-KR" altLang="en-US" sz="1600" dirty="0">
                <a:latin typeface="Noto Serif KR"/>
              </a:rPr>
              <a:t>기대효과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마무리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44551E6-DBD6-42D9-8E58-FE6344285038}"/>
              </a:ext>
            </a:extLst>
          </p:cNvPr>
          <p:cNvGrpSpPr/>
          <p:nvPr/>
        </p:nvGrpSpPr>
        <p:grpSpPr>
          <a:xfrm>
            <a:off x="8682214" y="0"/>
            <a:ext cx="3498050" cy="6853838"/>
            <a:chOff x="4881717" y="2637424"/>
            <a:chExt cx="759463" cy="1488038"/>
          </a:xfrm>
          <a:solidFill>
            <a:srgbClr val="0635C9"/>
          </a:solidFill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C46B5F-9BC6-4603-A110-E50C9B79F1E8}"/>
                </a:ext>
              </a:extLst>
            </p:cNvPr>
            <p:cNvSpPr/>
            <p:nvPr/>
          </p:nvSpPr>
          <p:spPr>
            <a:xfrm>
              <a:off x="5581649" y="2638425"/>
              <a:ext cx="59531" cy="1485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635C9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3B9E828-036A-431E-8769-F44060DF1F7C}"/>
                </a:ext>
              </a:extLst>
            </p:cNvPr>
            <p:cNvSpPr/>
            <p:nvPr/>
          </p:nvSpPr>
          <p:spPr>
            <a:xfrm>
              <a:off x="4881717" y="2637424"/>
              <a:ext cx="623909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6C14A08-25E5-4171-A6B0-B44D039FE000}"/>
                </a:ext>
              </a:extLst>
            </p:cNvPr>
            <p:cNvSpPr/>
            <p:nvPr/>
          </p:nvSpPr>
          <p:spPr>
            <a:xfrm>
              <a:off x="4881717" y="3137334"/>
              <a:ext cx="649427" cy="479231"/>
            </a:xfrm>
            <a:custGeom>
              <a:avLst/>
              <a:gdLst/>
              <a:ahLst/>
              <a:cxnLst/>
              <a:rect l="l" t="t" r="r" b="b"/>
              <a:pathLst>
                <a:path w="614591" h="479231">
                  <a:moveTo>
                    <a:pt x="0" y="0"/>
                  </a:moveTo>
                  <a:lnTo>
                    <a:pt x="594187" y="0"/>
                  </a:lnTo>
                  <a:lnTo>
                    <a:pt x="594187" y="262258"/>
                  </a:lnTo>
                  <a:lnTo>
                    <a:pt x="73154" y="262258"/>
                  </a:lnTo>
                  <a:lnTo>
                    <a:pt x="73154" y="413045"/>
                  </a:lnTo>
                  <a:lnTo>
                    <a:pt x="614591" y="413045"/>
                  </a:lnTo>
                  <a:lnTo>
                    <a:pt x="614591" y="479231"/>
                  </a:lnTo>
                  <a:lnTo>
                    <a:pt x="0" y="479231"/>
                  </a:lnTo>
                  <a:lnTo>
                    <a:pt x="0" y="198062"/>
                  </a:lnTo>
                  <a:lnTo>
                    <a:pt x="520536" y="198062"/>
                  </a:lnTo>
                  <a:lnTo>
                    <a:pt x="520536" y="65191"/>
                  </a:lnTo>
                  <a:lnTo>
                    <a:pt x="0" y="651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57F3537-39B6-436F-9E8E-6B668080AD6F}"/>
                </a:ext>
              </a:extLst>
            </p:cNvPr>
            <p:cNvSpPr/>
            <p:nvPr/>
          </p:nvSpPr>
          <p:spPr>
            <a:xfrm>
              <a:off x="4881717" y="3633790"/>
              <a:ext cx="649427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931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3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2848" y="1071879"/>
            <a:ext cx="4347330" cy="2253209"/>
          </a:xfrm>
          <a:prstGeom prst="rect">
            <a:avLst/>
          </a:prstGeom>
        </p:spPr>
      </p:pic>
      <p:pic>
        <p:nvPicPr>
          <p:cNvPr id="8" name="Picture 2" descr="{ Crystallized Blues } image via: @rotblaugelb | featured in the Seasonal Atlas | Design Seeds X Archroma">
            <a:extLst>
              <a:ext uri="{FF2B5EF4-FFF2-40B4-BE49-F238E27FC236}">
                <a16:creationId xmlns:a16="http://schemas.microsoft.com/office/drawing/2014/main" id="{819405D8-0BF2-4C35-9AB1-C7CA5EF57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41947" y="-213852"/>
            <a:ext cx="6265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0C1397A-0A7B-401A-B691-D1E93EB03551}"/>
              </a:ext>
            </a:extLst>
          </p:cNvPr>
          <p:cNvGrpSpPr/>
          <p:nvPr/>
        </p:nvGrpSpPr>
        <p:grpSpPr>
          <a:xfrm>
            <a:off x="5716268" y="2684981"/>
            <a:ext cx="759463" cy="1488038"/>
            <a:chOff x="4881717" y="2637424"/>
            <a:chExt cx="759463" cy="148803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891CE06-AB48-4513-9CF1-C5C3C23384B6}"/>
                </a:ext>
              </a:extLst>
            </p:cNvPr>
            <p:cNvSpPr/>
            <p:nvPr/>
          </p:nvSpPr>
          <p:spPr>
            <a:xfrm>
              <a:off x="5581649" y="2638425"/>
              <a:ext cx="59531" cy="148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635C9"/>
                </a:solidFill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73A8259-A6AC-4ED2-B367-131B35DB1D67}"/>
                </a:ext>
              </a:extLst>
            </p:cNvPr>
            <p:cNvSpPr/>
            <p:nvPr/>
          </p:nvSpPr>
          <p:spPr>
            <a:xfrm>
              <a:off x="4884098" y="2637424"/>
              <a:ext cx="623909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FE6EE028-49D9-4FD5-973E-99CBBF565C2E}"/>
                </a:ext>
              </a:extLst>
            </p:cNvPr>
            <p:cNvSpPr/>
            <p:nvPr/>
          </p:nvSpPr>
          <p:spPr>
            <a:xfrm>
              <a:off x="4881717" y="3137334"/>
              <a:ext cx="649427" cy="479231"/>
            </a:xfrm>
            <a:custGeom>
              <a:avLst/>
              <a:gdLst/>
              <a:ahLst/>
              <a:cxnLst/>
              <a:rect l="l" t="t" r="r" b="b"/>
              <a:pathLst>
                <a:path w="614591" h="479231">
                  <a:moveTo>
                    <a:pt x="0" y="0"/>
                  </a:moveTo>
                  <a:lnTo>
                    <a:pt x="594187" y="0"/>
                  </a:lnTo>
                  <a:lnTo>
                    <a:pt x="594187" y="262258"/>
                  </a:lnTo>
                  <a:lnTo>
                    <a:pt x="73154" y="262258"/>
                  </a:lnTo>
                  <a:lnTo>
                    <a:pt x="73154" y="413045"/>
                  </a:lnTo>
                  <a:lnTo>
                    <a:pt x="614591" y="413045"/>
                  </a:lnTo>
                  <a:lnTo>
                    <a:pt x="614591" y="479231"/>
                  </a:lnTo>
                  <a:lnTo>
                    <a:pt x="0" y="479231"/>
                  </a:lnTo>
                  <a:lnTo>
                    <a:pt x="0" y="198062"/>
                  </a:lnTo>
                  <a:lnTo>
                    <a:pt x="520536" y="198062"/>
                  </a:lnTo>
                  <a:lnTo>
                    <a:pt x="520536" y="65191"/>
                  </a:lnTo>
                  <a:lnTo>
                    <a:pt x="0" y="65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F58B2401-61CA-4339-B987-0469D7885078}"/>
                </a:ext>
              </a:extLst>
            </p:cNvPr>
            <p:cNvSpPr/>
            <p:nvPr/>
          </p:nvSpPr>
          <p:spPr>
            <a:xfrm>
              <a:off x="4881717" y="3633790"/>
              <a:ext cx="649427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E087E1-1923-473B-9D1C-AD3B523625C4}"/>
              </a:ext>
            </a:extLst>
          </p:cNvPr>
          <p:cNvSpPr/>
          <p:nvPr/>
        </p:nvSpPr>
        <p:spPr>
          <a:xfrm>
            <a:off x="4512072" y="4615327"/>
            <a:ext cx="3167854" cy="6140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평가 기반 신뢰도 높은 기사 큐레이션 웹 서비스</a:t>
            </a:r>
            <a:endParaRPr lang="en-US" altLang="ko-KR" sz="1200" dirty="0">
              <a:solidFill>
                <a:schemeClr val="bg1"/>
              </a:solidFill>
              <a:latin typeface="Sandoll 고딕Neo1유니코드 01 Th" panose="020B0600000101010101" pitchFamily="34" charset="-127"/>
              <a:ea typeface="Sandoll 고딕Neo1유니코드 01 Th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기러기 뉴스 </a:t>
            </a:r>
            <a:r>
              <a:rPr lang="en-US" altLang="ko-KR" sz="1200" dirty="0">
                <a:solidFill>
                  <a:schemeClr val="bg1"/>
                </a:solidFill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27597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ED8988-75A7-4DE1-A474-3EED0F11AF71}"/>
              </a:ext>
            </a:extLst>
          </p:cNvPr>
          <p:cNvSpPr txBox="1"/>
          <p:nvPr/>
        </p:nvSpPr>
        <p:spPr>
          <a:xfrm>
            <a:off x="4720464" y="3044220"/>
            <a:ext cx="27510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 err="1">
                <a:solidFill>
                  <a:srgbClr val="0635C9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QnA</a:t>
            </a:r>
            <a:endParaRPr lang="ko-KR" altLang="en-US" sz="9600" dirty="0">
              <a:solidFill>
                <a:srgbClr val="0635C9"/>
              </a:solidFill>
              <a:latin typeface="Sandoll 돌 02 Medium" panose="020B0600000101010101" pitchFamily="34" charset="-127"/>
              <a:ea typeface="Sandoll 돌 02 Medium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31D96E1-9535-403F-9F76-65256B45E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911" y="2749550"/>
            <a:ext cx="210178" cy="413576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E932945-55E9-4FC1-B111-950FB710ABAB}"/>
              </a:ext>
            </a:extLst>
          </p:cNvPr>
          <p:cNvCxnSpPr>
            <a:endCxn id="13" idx="0"/>
          </p:cNvCxnSpPr>
          <p:nvPr/>
        </p:nvCxnSpPr>
        <p:spPr>
          <a:xfrm>
            <a:off x="6096000" y="0"/>
            <a:ext cx="0" cy="2749550"/>
          </a:xfrm>
          <a:prstGeom prst="line">
            <a:avLst/>
          </a:prstGeom>
          <a:ln>
            <a:solidFill>
              <a:srgbClr val="0635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76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3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2848" y="1071879"/>
            <a:ext cx="4347330" cy="22532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5809" y="2401758"/>
            <a:ext cx="187743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1BEDC5"/>
                </a:solidFill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기러기</a:t>
            </a:r>
            <a:endParaRPr lang="en-US" altLang="ko-KR" sz="4400" dirty="0">
              <a:solidFill>
                <a:srgbClr val="1BEDC5"/>
              </a:solidFill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  <a:p>
            <a:r>
              <a:rPr lang="ko-KR" altLang="en-US" sz="4400" dirty="0">
                <a:solidFill>
                  <a:srgbClr val="1BEDC5"/>
                </a:solidFill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뉴스는</a:t>
            </a:r>
            <a:endParaRPr lang="en-US" altLang="ko-KR" sz="4400" dirty="0">
              <a:solidFill>
                <a:srgbClr val="1BEDC5"/>
              </a:solidFill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  <a:p>
            <a:r>
              <a:rPr lang="ko-KR" altLang="en-US" sz="4400" dirty="0">
                <a:solidFill>
                  <a:srgbClr val="1BEDC5"/>
                </a:solidFill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일상</a:t>
            </a:r>
            <a:r>
              <a:rPr lang="en-US" altLang="ko-KR" sz="4400" dirty="0">
                <a:solidFill>
                  <a:srgbClr val="1BEDC5"/>
                </a:solidFill>
                <a:latin typeface="Sandoll 액션스텐실 01 Solid" panose="020B0600000101010101" pitchFamily="34" charset="-127"/>
                <a:ea typeface="Sandoll 액션스텐실 01 Solid" panose="020B0600000101010101" pitchFamily="34" charset="-127"/>
              </a:rPr>
              <a:t>.</a:t>
            </a:r>
            <a:endParaRPr lang="ko-KR" altLang="en-US" sz="4400" dirty="0">
              <a:solidFill>
                <a:srgbClr val="1BEDC5"/>
              </a:solidFill>
              <a:latin typeface="Sandoll 액션스텐실 01 Solid" panose="020B0600000101010101" pitchFamily="34" charset="-127"/>
              <a:ea typeface="Sandoll 액션스텐실 01 Solid" panose="020B0600000101010101" pitchFamily="34" charset="-127"/>
            </a:endParaRPr>
          </a:p>
        </p:txBody>
      </p:sp>
      <p:pic>
        <p:nvPicPr>
          <p:cNvPr id="4" name="Picture 2" descr="기러기 일러스트에 대한 이미지 검색결과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95" y="1539431"/>
            <a:ext cx="918926" cy="68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 flipV="1">
            <a:off x="1103915" y="4414520"/>
            <a:ext cx="1288765" cy="70256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1103915" y="4458940"/>
            <a:ext cx="1270889" cy="71992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995808" y="4569836"/>
            <a:ext cx="2356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  <a:latin typeface="Noto Serif KR"/>
              </a:rPr>
              <a:t>더 가치 있는 것</a:t>
            </a:r>
            <a:r>
              <a:rPr lang="ko-KR" altLang="en-US" b="1" dirty="0">
                <a:solidFill>
                  <a:srgbClr val="FFFFFF"/>
                </a:solidFill>
                <a:latin typeface="Noto Serif KR"/>
              </a:rPr>
              <a:t>들로</a:t>
            </a:r>
            <a:r>
              <a:rPr lang="ko-KR" altLang="en-US" dirty="0">
                <a:solidFill>
                  <a:srgbClr val="FFFFFF"/>
                </a:solidFill>
              </a:rPr>
              <a:t/>
            </a:r>
            <a:br>
              <a:rPr lang="ko-KR" altLang="en-US" dirty="0">
                <a:solidFill>
                  <a:srgbClr val="FFFFFF"/>
                </a:solidFill>
              </a:rPr>
            </a:br>
            <a:r>
              <a:rPr lang="ko-KR" altLang="en-US" b="1" dirty="0">
                <a:solidFill>
                  <a:srgbClr val="FFFFFF"/>
                </a:solidFill>
                <a:latin typeface="Noto Serif KR"/>
              </a:rPr>
              <a:t>채워볼까요</a:t>
            </a:r>
            <a:r>
              <a:rPr lang="en-US" altLang="ko-KR" b="1" dirty="0">
                <a:solidFill>
                  <a:srgbClr val="FFFFFF"/>
                </a:solidFill>
                <a:latin typeface="Noto Serif KR"/>
              </a:rPr>
              <a:t>?</a:t>
            </a:r>
            <a:endParaRPr lang="ko-KR" altLang="en-US" dirty="0">
              <a:solidFill>
                <a:srgbClr val="FFFFFF"/>
              </a:solidFill>
            </a:endParaRPr>
          </a:p>
        </p:txBody>
      </p:sp>
      <p:pic>
        <p:nvPicPr>
          <p:cNvPr id="8" name="Picture 2" descr="{ Crystallized Blues } image via: @rotblaugelb | featured in the Seasonal Atlas | Design Seeds X Archroma">
            <a:extLst>
              <a:ext uri="{FF2B5EF4-FFF2-40B4-BE49-F238E27FC236}">
                <a16:creationId xmlns:a16="http://schemas.microsoft.com/office/drawing/2014/main" id="{819405D8-0BF2-4C35-9AB1-C7CA5EF57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41947" y="-213852"/>
            <a:ext cx="6265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97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197950" y="961879"/>
            <a:ext cx="7796100" cy="4934241"/>
          </a:xfrm>
          <a:prstGeom prst="rect">
            <a:avLst/>
          </a:prstGeom>
          <a:solidFill>
            <a:srgbClr val="0139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14492" y="3089152"/>
            <a:ext cx="486864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당신의 피드백이</a:t>
            </a:r>
            <a:endParaRPr lang="en-US" altLang="ko-KR" sz="4400" dirty="0" smtClean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대한민국의 언론을</a:t>
            </a:r>
            <a:endParaRPr lang="en-US" altLang="ko-KR" sz="4400" dirty="0" smtClean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바꿀 </a:t>
            </a:r>
            <a:r>
              <a:rPr lang="ko-KR" altLang="en-US" sz="44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수 있습니다</a:t>
            </a:r>
            <a:r>
              <a:rPr lang="en-US" altLang="ko-KR" sz="44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C1397A-0A7B-401A-B691-D1E93EB03551}"/>
              </a:ext>
            </a:extLst>
          </p:cNvPr>
          <p:cNvGrpSpPr/>
          <p:nvPr/>
        </p:nvGrpSpPr>
        <p:grpSpPr>
          <a:xfrm>
            <a:off x="9550058" y="5364275"/>
            <a:ext cx="271442" cy="531845"/>
            <a:chOff x="4881717" y="2637424"/>
            <a:chExt cx="759463" cy="148803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891CE06-AB48-4513-9CF1-C5C3C23384B6}"/>
                </a:ext>
              </a:extLst>
            </p:cNvPr>
            <p:cNvSpPr/>
            <p:nvPr/>
          </p:nvSpPr>
          <p:spPr>
            <a:xfrm>
              <a:off x="5581649" y="2638425"/>
              <a:ext cx="59531" cy="148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rgbClr val="0635C9"/>
                </a:solidFill>
              </a:endParaRPr>
            </a:p>
          </p:txBody>
        </p:sp>
        <p:sp>
          <p:nvSpPr>
            <p:cNvPr id="6" name="자유형: 도형 13">
              <a:extLst>
                <a:ext uri="{FF2B5EF4-FFF2-40B4-BE49-F238E27FC236}">
                  <a16:creationId xmlns:a16="http://schemas.microsoft.com/office/drawing/2014/main" id="{173A8259-A6AC-4ED2-B367-131B35DB1D67}"/>
                </a:ext>
              </a:extLst>
            </p:cNvPr>
            <p:cNvSpPr/>
            <p:nvPr/>
          </p:nvSpPr>
          <p:spPr>
            <a:xfrm>
              <a:off x="4884098" y="2637424"/>
              <a:ext cx="623909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" name="자유형: 도형 14">
              <a:extLst>
                <a:ext uri="{FF2B5EF4-FFF2-40B4-BE49-F238E27FC236}">
                  <a16:creationId xmlns:a16="http://schemas.microsoft.com/office/drawing/2014/main" id="{FE6EE028-49D9-4FD5-973E-99CBBF565C2E}"/>
                </a:ext>
              </a:extLst>
            </p:cNvPr>
            <p:cNvSpPr/>
            <p:nvPr/>
          </p:nvSpPr>
          <p:spPr>
            <a:xfrm>
              <a:off x="4881717" y="3137334"/>
              <a:ext cx="649427" cy="479231"/>
            </a:xfrm>
            <a:custGeom>
              <a:avLst/>
              <a:gdLst/>
              <a:ahLst/>
              <a:cxnLst/>
              <a:rect l="l" t="t" r="r" b="b"/>
              <a:pathLst>
                <a:path w="614591" h="479231">
                  <a:moveTo>
                    <a:pt x="0" y="0"/>
                  </a:moveTo>
                  <a:lnTo>
                    <a:pt x="594187" y="0"/>
                  </a:lnTo>
                  <a:lnTo>
                    <a:pt x="594187" y="262258"/>
                  </a:lnTo>
                  <a:lnTo>
                    <a:pt x="73154" y="262258"/>
                  </a:lnTo>
                  <a:lnTo>
                    <a:pt x="73154" y="413045"/>
                  </a:lnTo>
                  <a:lnTo>
                    <a:pt x="614591" y="413045"/>
                  </a:lnTo>
                  <a:lnTo>
                    <a:pt x="614591" y="479231"/>
                  </a:lnTo>
                  <a:lnTo>
                    <a:pt x="0" y="479231"/>
                  </a:lnTo>
                  <a:lnTo>
                    <a:pt x="0" y="198062"/>
                  </a:lnTo>
                  <a:lnTo>
                    <a:pt x="520536" y="198062"/>
                  </a:lnTo>
                  <a:lnTo>
                    <a:pt x="520536" y="65191"/>
                  </a:lnTo>
                  <a:lnTo>
                    <a:pt x="0" y="65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" name="자유형: 도형 16">
              <a:extLst>
                <a:ext uri="{FF2B5EF4-FFF2-40B4-BE49-F238E27FC236}">
                  <a16:creationId xmlns:a16="http://schemas.microsoft.com/office/drawing/2014/main" id="{F58B2401-61CA-4339-B987-0469D7885078}"/>
                </a:ext>
              </a:extLst>
            </p:cNvPr>
            <p:cNvSpPr/>
            <p:nvPr/>
          </p:nvSpPr>
          <p:spPr>
            <a:xfrm>
              <a:off x="4881717" y="3633790"/>
              <a:ext cx="649427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9377507" y="2900058"/>
            <a:ext cx="0" cy="29960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166" y="2903963"/>
            <a:ext cx="1337895" cy="89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6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>
            <a:spLocks/>
          </p:cNvSpPr>
          <p:nvPr/>
        </p:nvSpPr>
        <p:spPr>
          <a:xfrm>
            <a:off x="2197950" y="961879"/>
            <a:ext cx="7200000" cy="3600000"/>
          </a:xfrm>
          <a:prstGeom prst="rect">
            <a:avLst/>
          </a:prstGeom>
          <a:gradFill flip="none" rotWithShape="1">
            <a:gsLst>
              <a:gs pos="0">
                <a:srgbClr val="0139D1"/>
              </a:gs>
              <a:gs pos="100000">
                <a:srgbClr val="8700AC"/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814492" y="1926924"/>
            <a:ext cx="486864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당신의 피드백이</a:t>
            </a:r>
            <a:endParaRPr lang="en-US" altLang="ko-KR" sz="4400" dirty="0" smtClean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대한민국의 언론을</a:t>
            </a:r>
            <a:endParaRPr lang="en-US" altLang="ko-KR" sz="4400" dirty="0" smtClean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44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바꿀 수 있습니다</a:t>
            </a:r>
            <a:r>
              <a:rPr lang="en-US" altLang="ko-KR" sz="44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C1397A-0A7B-401A-B691-D1E93EB03551}"/>
              </a:ext>
            </a:extLst>
          </p:cNvPr>
          <p:cNvGrpSpPr/>
          <p:nvPr/>
        </p:nvGrpSpPr>
        <p:grpSpPr>
          <a:xfrm>
            <a:off x="8887585" y="4030034"/>
            <a:ext cx="271442" cy="531845"/>
            <a:chOff x="4881717" y="2637424"/>
            <a:chExt cx="759463" cy="148803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891CE06-AB48-4513-9CF1-C5C3C23384B6}"/>
                </a:ext>
              </a:extLst>
            </p:cNvPr>
            <p:cNvSpPr/>
            <p:nvPr/>
          </p:nvSpPr>
          <p:spPr>
            <a:xfrm>
              <a:off x="5581649" y="2638425"/>
              <a:ext cx="59531" cy="148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rgbClr val="0635C9"/>
                </a:solidFill>
              </a:endParaRPr>
            </a:p>
          </p:txBody>
        </p:sp>
        <p:sp>
          <p:nvSpPr>
            <p:cNvPr id="6" name="자유형: 도형 13">
              <a:extLst>
                <a:ext uri="{FF2B5EF4-FFF2-40B4-BE49-F238E27FC236}">
                  <a16:creationId xmlns:a16="http://schemas.microsoft.com/office/drawing/2014/main" id="{173A8259-A6AC-4ED2-B367-131B35DB1D67}"/>
                </a:ext>
              </a:extLst>
            </p:cNvPr>
            <p:cNvSpPr/>
            <p:nvPr/>
          </p:nvSpPr>
          <p:spPr>
            <a:xfrm>
              <a:off x="4884098" y="2637424"/>
              <a:ext cx="623909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7" name="자유형: 도형 14">
              <a:extLst>
                <a:ext uri="{FF2B5EF4-FFF2-40B4-BE49-F238E27FC236}">
                  <a16:creationId xmlns:a16="http://schemas.microsoft.com/office/drawing/2014/main" id="{FE6EE028-49D9-4FD5-973E-99CBBF565C2E}"/>
                </a:ext>
              </a:extLst>
            </p:cNvPr>
            <p:cNvSpPr/>
            <p:nvPr/>
          </p:nvSpPr>
          <p:spPr>
            <a:xfrm>
              <a:off x="4881717" y="3137334"/>
              <a:ext cx="649427" cy="479231"/>
            </a:xfrm>
            <a:custGeom>
              <a:avLst/>
              <a:gdLst/>
              <a:ahLst/>
              <a:cxnLst/>
              <a:rect l="l" t="t" r="r" b="b"/>
              <a:pathLst>
                <a:path w="614591" h="479231">
                  <a:moveTo>
                    <a:pt x="0" y="0"/>
                  </a:moveTo>
                  <a:lnTo>
                    <a:pt x="594187" y="0"/>
                  </a:lnTo>
                  <a:lnTo>
                    <a:pt x="594187" y="262258"/>
                  </a:lnTo>
                  <a:lnTo>
                    <a:pt x="73154" y="262258"/>
                  </a:lnTo>
                  <a:lnTo>
                    <a:pt x="73154" y="413045"/>
                  </a:lnTo>
                  <a:lnTo>
                    <a:pt x="614591" y="413045"/>
                  </a:lnTo>
                  <a:lnTo>
                    <a:pt x="614591" y="479231"/>
                  </a:lnTo>
                  <a:lnTo>
                    <a:pt x="0" y="479231"/>
                  </a:lnTo>
                  <a:lnTo>
                    <a:pt x="0" y="198062"/>
                  </a:lnTo>
                  <a:lnTo>
                    <a:pt x="520536" y="198062"/>
                  </a:lnTo>
                  <a:lnTo>
                    <a:pt x="520536" y="65191"/>
                  </a:lnTo>
                  <a:lnTo>
                    <a:pt x="0" y="65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" name="자유형: 도형 16">
              <a:extLst>
                <a:ext uri="{FF2B5EF4-FFF2-40B4-BE49-F238E27FC236}">
                  <a16:creationId xmlns:a16="http://schemas.microsoft.com/office/drawing/2014/main" id="{F58B2401-61CA-4339-B987-0469D7885078}"/>
                </a:ext>
              </a:extLst>
            </p:cNvPr>
            <p:cNvSpPr/>
            <p:nvPr/>
          </p:nvSpPr>
          <p:spPr>
            <a:xfrm>
              <a:off x="4881717" y="3633790"/>
              <a:ext cx="649427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8715034" y="1565817"/>
            <a:ext cx="0" cy="299606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693" y="1569722"/>
            <a:ext cx="1337895" cy="89193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31845" y="541176"/>
            <a:ext cx="1436914" cy="1436914"/>
          </a:xfrm>
          <a:prstGeom prst="rect">
            <a:avLst/>
          </a:prstGeom>
          <a:solidFill>
            <a:srgbClr val="87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31845" y="1992086"/>
            <a:ext cx="1436914" cy="1436914"/>
          </a:xfrm>
          <a:prstGeom prst="rect">
            <a:avLst/>
          </a:prstGeom>
          <a:solidFill>
            <a:srgbClr val="013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7519" y="1074967"/>
            <a:ext cx="1125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#8700AC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52812" y="2619421"/>
            <a:ext cx="1122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#0139D1</a:t>
            </a:r>
          </a:p>
        </p:txBody>
      </p:sp>
    </p:spTree>
    <p:extLst>
      <p:ext uri="{BB962C8B-B14F-4D97-AF65-F5344CB8AC3E}">
        <p14:creationId xmlns:p14="http://schemas.microsoft.com/office/powerpoint/2010/main" val="140086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62" y="995680"/>
            <a:ext cx="3762446" cy="239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0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62" y="995680"/>
            <a:ext cx="3762446" cy="239268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0C1397A-0A7B-401A-B691-D1E93EB03551}"/>
              </a:ext>
            </a:extLst>
          </p:cNvPr>
          <p:cNvGrpSpPr/>
          <p:nvPr/>
        </p:nvGrpSpPr>
        <p:grpSpPr>
          <a:xfrm>
            <a:off x="9550058" y="5364275"/>
            <a:ext cx="271442" cy="531845"/>
            <a:chOff x="4881717" y="2637424"/>
            <a:chExt cx="759463" cy="148803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891CE06-AB48-4513-9CF1-C5C3C23384B6}"/>
                </a:ext>
              </a:extLst>
            </p:cNvPr>
            <p:cNvSpPr/>
            <p:nvPr/>
          </p:nvSpPr>
          <p:spPr>
            <a:xfrm>
              <a:off x="5581649" y="2638425"/>
              <a:ext cx="59531" cy="148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rgbClr val="0635C9"/>
                </a:solidFill>
              </a:endParaRPr>
            </a:p>
          </p:txBody>
        </p:sp>
        <p:sp>
          <p:nvSpPr>
            <p:cNvPr id="8" name="자유형: 도형 13">
              <a:extLst>
                <a:ext uri="{FF2B5EF4-FFF2-40B4-BE49-F238E27FC236}">
                  <a16:creationId xmlns:a16="http://schemas.microsoft.com/office/drawing/2014/main" id="{173A8259-A6AC-4ED2-B367-131B35DB1D67}"/>
                </a:ext>
              </a:extLst>
            </p:cNvPr>
            <p:cNvSpPr/>
            <p:nvPr/>
          </p:nvSpPr>
          <p:spPr>
            <a:xfrm>
              <a:off x="4884098" y="2637424"/>
              <a:ext cx="623909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자유형: 도형 14">
              <a:extLst>
                <a:ext uri="{FF2B5EF4-FFF2-40B4-BE49-F238E27FC236}">
                  <a16:creationId xmlns:a16="http://schemas.microsoft.com/office/drawing/2014/main" id="{FE6EE028-49D9-4FD5-973E-99CBBF565C2E}"/>
                </a:ext>
              </a:extLst>
            </p:cNvPr>
            <p:cNvSpPr/>
            <p:nvPr/>
          </p:nvSpPr>
          <p:spPr>
            <a:xfrm>
              <a:off x="4881717" y="3137334"/>
              <a:ext cx="649427" cy="479231"/>
            </a:xfrm>
            <a:custGeom>
              <a:avLst/>
              <a:gdLst/>
              <a:ahLst/>
              <a:cxnLst/>
              <a:rect l="l" t="t" r="r" b="b"/>
              <a:pathLst>
                <a:path w="614591" h="479231">
                  <a:moveTo>
                    <a:pt x="0" y="0"/>
                  </a:moveTo>
                  <a:lnTo>
                    <a:pt x="594187" y="0"/>
                  </a:lnTo>
                  <a:lnTo>
                    <a:pt x="594187" y="262258"/>
                  </a:lnTo>
                  <a:lnTo>
                    <a:pt x="73154" y="262258"/>
                  </a:lnTo>
                  <a:lnTo>
                    <a:pt x="73154" y="413045"/>
                  </a:lnTo>
                  <a:lnTo>
                    <a:pt x="614591" y="413045"/>
                  </a:lnTo>
                  <a:lnTo>
                    <a:pt x="614591" y="479231"/>
                  </a:lnTo>
                  <a:lnTo>
                    <a:pt x="0" y="479231"/>
                  </a:lnTo>
                  <a:lnTo>
                    <a:pt x="0" y="198062"/>
                  </a:lnTo>
                  <a:lnTo>
                    <a:pt x="520536" y="198062"/>
                  </a:lnTo>
                  <a:lnTo>
                    <a:pt x="520536" y="65191"/>
                  </a:lnTo>
                  <a:lnTo>
                    <a:pt x="0" y="65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" name="자유형: 도형 16">
              <a:extLst>
                <a:ext uri="{FF2B5EF4-FFF2-40B4-BE49-F238E27FC236}">
                  <a16:creationId xmlns:a16="http://schemas.microsoft.com/office/drawing/2014/main" id="{F58B2401-61CA-4339-B987-0469D7885078}"/>
                </a:ext>
              </a:extLst>
            </p:cNvPr>
            <p:cNvSpPr/>
            <p:nvPr/>
          </p:nvSpPr>
          <p:spPr>
            <a:xfrm>
              <a:off x="4881717" y="3633790"/>
              <a:ext cx="649427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63" y="995680"/>
            <a:ext cx="3762446" cy="238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2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62" y="995680"/>
            <a:ext cx="3762446" cy="23926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197950" y="961879"/>
            <a:ext cx="7796100" cy="49342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814492" y="3089152"/>
            <a:ext cx="486864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ysClr val="windowText" lastClr="00000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당신의 피드백이</a:t>
            </a:r>
            <a:endParaRPr lang="en-US" altLang="ko-KR" sz="4400" dirty="0" smtClean="0">
              <a:solidFill>
                <a:sysClr val="windowText" lastClr="00000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4400" dirty="0" smtClean="0">
                <a:solidFill>
                  <a:sysClr val="windowText" lastClr="00000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대한민국의 언론을</a:t>
            </a:r>
            <a:endParaRPr lang="en-US" altLang="ko-KR" sz="4400" dirty="0" smtClean="0">
              <a:solidFill>
                <a:sysClr val="windowText" lastClr="000000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4400" dirty="0" smtClean="0">
                <a:solidFill>
                  <a:sysClr val="windowText" lastClr="00000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바뀔 수 있습니다</a:t>
            </a:r>
            <a:r>
              <a:rPr lang="en-US" altLang="ko-KR" sz="4400" dirty="0" smtClean="0">
                <a:solidFill>
                  <a:sysClr val="windowText" lastClr="00000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C1397A-0A7B-401A-B691-D1E93EB03551}"/>
              </a:ext>
            </a:extLst>
          </p:cNvPr>
          <p:cNvGrpSpPr/>
          <p:nvPr/>
        </p:nvGrpSpPr>
        <p:grpSpPr>
          <a:xfrm>
            <a:off x="9550058" y="5364275"/>
            <a:ext cx="271442" cy="531845"/>
            <a:chOff x="4881717" y="2637424"/>
            <a:chExt cx="759463" cy="148803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891CE06-AB48-4513-9CF1-C5C3C23384B6}"/>
                </a:ext>
              </a:extLst>
            </p:cNvPr>
            <p:cNvSpPr/>
            <p:nvPr/>
          </p:nvSpPr>
          <p:spPr>
            <a:xfrm>
              <a:off x="5581649" y="2638425"/>
              <a:ext cx="59531" cy="1485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rgbClr val="0635C9"/>
                </a:solidFill>
              </a:endParaRPr>
            </a:p>
          </p:txBody>
        </p:sp>
        <p:sp>
          <p:nvSpPr>
            <p:cNvPr id="8" name="자유형: 도형 13">
              <a:extLst>
                <a:ext uri="{FF2B5EF4-FFF2-40B4-BE49-F238E27FC236}">
                  <a16:creationId xmlns:a16="http://schemas.microsoft.com/office/drawing/2014/main" id="{173A8259-A6AC-4ED2-B367-131B35DB1D67}"/>
                </a:ext>
              </a:extLst>
            </p:cNvPr>
            <p:cNvSpPr/>
            <p:nvPr/>
          </p:nvSpPr>
          <p:spPr>
            <a:xfrm>
              <a:off x="4884098" y="2637424"/>
              <a:ext cx="623909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자유형: 도형 14">
              <a:extLst>
                <a:ext uri="{FF2B5EF4-FFF2-40B4-BE49-F238E27FC236}">
                  <a16:creationId xmlns:a16="http://schemas.microsoft.com/office/drawing/2014/main" id="{FE6EE028-49D9-4FD5-973E-99CBBF565C2E}"/>
                </a:ext>
              </a:extLst>
            </p:cNvPr>
            <p:cNvSpPr/>
            <p:nvPr/>
          </p:nvSpPr>
          <p:spPr>
            <a:xfrm>
              <a:off x="4881717" y="3137334"/>
              <a:ext cx="649427" cy="479231"/>
            </a:xfrm>
            <a:custGeom>
              <a:avLst/>
              <a:gdLst/>
              <a:ahLst/>
              <a:cxnLst/>
              <a:rect l="l" t="t" r="r" b="b"/>
              <a:pathLst>
                <a:path w="614591" h="479231">
                  <a:moveTo>
                    <a:pt x="0" y="0"/>
                  </a:moveTo>
                  <a:lnTo>
                    <a:pt x="594187" y="0"/>
                  </a:lnTo>
                  <a:lnTo>
                    <a:pt x="594187" y="262258"/>
                  </a:lnTo>
                  <a:lnTo>
                    <a:pt x="73154" y="262258"/>
                  </a:lnTo>
                  <a:lnTo>
                    <a:pt x="73154" y="413045"/>
                  </a:lnTo>
                  <a:lnTo>
                    <a:pt x="614591" y="413045"/>
                  </a:lnTo>
                  <a:lnTo>
                    <a:pt x="614591" y="479231"/>
                  </a:lnTo>
                  <a:lnTo>
                    <a:pt x="0" y="479231"/>
                  </a:lnTo>
                  <a:lnTo>
                    <a:pt x="0" y="198062"/>
                  </a:lnTo>
                  <a:lnTo>
                    <a:pt x="520536" y="198062"/>
                  </a:lnTo>
                  <a:lnTo>
                    <a:pt x="520536" y="65191"/>
                  </a:lnTo>
                  <a:lnTo>
                    <a:pt x="0" y="651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" name="자유형: 도형 16">
              <a:extLst>
                <a:ext uri="{FF2B5EF4-FFF2-40B4-BE49-F238E27FC236}">
                  <a16:creationId xmlns:a16="http://schemas.microsoft.com/office/drawing/2014/main" id="{F58B2401-61CA-4339-B987-0469D7885078}"/>
                </a:ext>
              </a:extLst>
            </p:cNvPr>
            <p:cNvSpPr/>
            <p:nvPr/>
          </p:nvSpPr>
          <p:spPr>
            <a:xfrm>
              <a:off x="4881717" y="3633790"/>
              <a:ext cx="649427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9395795" y="2900058"/>
            <a:ext cx="0" cy="2996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166" y="2903963"/>
            <a:ext cx="1337895" cy="89193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6622" y="1109258"/>
            <a:ext cx="4240313" cy="268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3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 descr="모니터, 앉아있는, 시계, 검은색이(가) 표시된 사진&#10;&#10;자동 생성된 설명">
            <a:extLst>
              <a:ext uri="{FF2B5EF4-FFF2-40B4-BE49-F238E27FC236}">
                <a16:creationId xmlns:a16="http://schemas.microsoft.com/office/drawing/2014/main" id="{D3BD2529-AEEF-4F02-9013-CFEA9F593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550" y="3299153"/>
            <a:ext cx="742640" cy="7426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A1638-D61E-4510-9533-FEE7A54B0509}"/>
              </a:ext>
            </a:extLst>
          </p:cNvPr>
          <p:cNvSpPr txBox="1"/>
          <p:nvPr/>
        </p:nvSpPr>
        <p:spPr>
          <a:xfrm>
            <a:off x="1064039" y="4139358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기자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4BD6E-B526-436C-AD55-3118FE9633A0}"/>
              </a:ext>
            </a:extLst>
          </p:cNvPr>
          <p:cNvSpPr txBox="1"/>
          <p:nvPr/>
        </p:nvSpPr>
        <p:spPr>
          <a:xfrm>
            <a:off x="10444657" y="4139358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유저</a:t>
            </a:r>
            <a:endParaRPr lang="ko-KR" altLang="en-US" sz="1200" dirty="0">
              <a:latin typeface="Sandoll 고딕Neo1유니코드 06 Sb" panose="020B0600000101010101" pitchFamily="34" charset="-127"/>
              <a:ea typeface="Sandoll 고딕Neo1유니코드 06 Sb" panose="020B0600000101010101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658B358-13C3-43C1-8409-630D7FD4ED06}"/>
              </a:ext>
            </a:extLst>
          </p:cNvPr>
          <p:cNvSpPr/>
          <p:nvPr/>
        </p:nvSpPr>
        <p:spPr>
          <a:xfrm>
            <a:off x="2972611" y="2299829"/>
            <a:ext cx="1353871" cy="2979916"/>
          </a:xfrm>
          <a:prstGeom prst="roundRect">
            <a:avLst>
              <a:gd name="adj" fmla="val 4670"/>
            </a:avLst>
          </a:prstGeom>
          <a:noFill/>
          <a:ln w="19050">
            <a:solidFill>
              <a:srgbClr val="063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FEADBE1-1866-4E31-84CD-F0B7290FB491}"/>
              </a:ext>
            </a:extLst>
          </p:cNvPr>
          <p:cNvSpPr/>
          <p:nvPr/>
        </p:nvSpPr>
        <p:spPr>
          <a:xfrm>
            <a:off x="1925693" y="3691899"/>
            <a:ext cx="818844" cy="75562"/>
          </a:xfrm>
          <a:prstGeom prst="rightArrow">
            <a:avLst>
              <a:gd name="adj1" fmla="val 50000"/>
              <a:gd name="adj2" fmla="val 94120"/>
            </a:avLst>
          </a:prstGeom>
          <a:solidFill>
            <a:srgbClr val="063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6E7781E7-D6D8-485C-A2AD-87A2EA9AB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04" y="3219021"/>
            <a:ext cx="902368" cy="902368"/>
          </a:xfrm>
          <a:prstGeom prst="rect">
            <a:avLst/>
          </a:prstGeom>
        </p:spPr>
      </p:pic>
      <p:pic>
        <p:nvPicPr>
          <p:cNvPr id="14" name="그림 13" descr="그리기, 옅은이(가) 표시된 사진&#10;&#10;자동 생성된 설명">
            <a:extLst>
              <a:ext uri="{FF2B5EF4-FFF2-40B4-BE49-F238E27FC236}">
                <a16:creationId xmlns:a16="http://schemas.microsoft.com/office/drawing/2014/main" id="{AA86525B-C12E-4757-AD76-6BB04321F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23" y="3219021"/>
            <a:ext cx="902368" cy="902368"/>
          </a:xfrm>
          <a:prstGeom prst="rect">
            <a:avLst/>
          </a:prstGeom>
        </p:spPr>
      </p:pic>
      <p:pic>
        <p:nvPicPr>
          <p:cNvPr id="1028" name="Picture 4" descr="naver logo png에 대한 이미지 검색결과">
            <a:extLst>
              <a:ext uri="{FF2B5EF4-FFF2-40B4-BE49-F238E27FC236}">
                <a16:creationId xmlns:a16="http://schemas.microsoft.com/office/drawing/2014/main" id="{702F1964-8303-40FC-9565-46BBACFE5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612" y="2158261"/>
            <a:ext cx="528446" cy="9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 descr="옅은, 그리기, 시계, 표지판이(가) 표시된 사진&#10;&#10;자동 생성된 설명">
            <a:extLst>
              <a:ext uri="{FF2B5EF4-FFF2-40B4-BE49-F238E27FC236}">
                <a16:creationId xmlns:a16="http://schemas.microsoft.com/office/drawing/2014/main" id="{BFD204FD-99F3-4477-A712-5C33B4A4B6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02" y="3271423"/>
            <a:ext cx="305161" cy="305161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7169CD4C-A2B2-439F-AE00-E9CC50694160}"/>
              </a:ext>
            </a:extLst>
          </p:cNvPr>
          <p:cNvGrpSpPr/>
          <p:nvPr/>
        </p:nvGrpSpPr>
        <p:grpSpPr>
          <a:xfrm>
            <a:off x="3279204" y="2645507"/>
            <a:ext cx="740684" cy="709820"/>
            <a:chOff x="2929712" y="2706898"/>
            <a:chExt cx="838199" cy="803272"/>
          </a:xfrm>
        </p:grpSpPr>
        <p:pic>
          <p:nvPicPr>
            <p:cNvPr id="16" name="그림 15" descr="옅은이(가) 표시된 사진&#10;&#10;자동 생성된 설명">
              <a:extLst>
                <a:ext uri="{FF2B5EF4-FFF2-40B4-BE49-F238E27FC236}">
                  <a16:creationId xmlns:a16="http://schemas.microsoft.com/office/drawing/2014/main" id="{79775861-17D1-4992-95C3-7F26BD74B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712" y="2706898"/>
              <a:ext cx="627342" cy="627342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E45DD61-17A5-48B9-B7EE-2F7D6AB39280}"/>
                </a:ext>
              </a:extLst>
            </p:cNvPr>
            <p:cNvSpPr/>
            <p:nvPr/>
          </p:nvSpPr>
          <p:spPr>
            <a:xfrm>
              <a:off x="3185869" y="2866280"/>
              <a:ext cx="340518" cy="4143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 descr="옅은이(가) 표시된 사진&#10;&#10;자동 생성된 설명">
              <a:extLst>
                <a:ext uri="{FF2B5EF4-FFF2-40B4-BE49-F238E27FC236}">
                  <a16:creationId xmlns:a16="http://schemas.microsoft.com/office/drawing/2014/main" id="{1E6A8A41-D3DD-4F7E-83C4-054C6AE37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929" y="2794863"/>
              <a:ext cx="627342" cy="627342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5B69E6D-E84A-4E1B-A352-829B77A0CDE2}"/>
                </a:ext>
              </a:extLst>
            </p:cNvPr>
            <p:cNvSpPr/>
            <p:nvPr/>
          </p:nvSpPr>
          <p:spPr>
            <a:xfrm>
              <a:off x="3277509" y="2954245"/>
              <a:ext cx="340518" cy="4143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" name="그림 23" descr="옅은이(가) 표시된 사진&#10;&#10;자동 생성된 설명">
              <a:extLst>
                <a:ext uri="{FF2B5EF4-FFF2-40B4-BE49-F238E27FC236}">
                  <a16:creationId xmlns:a16="http://schemas.microsoft.com/office/drawing/2014/main" id="{844376A7-5D26-4A8A-B108-C9A0F5E6E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0569" y="2882828"/>
              <a:ext cx="627342" cy="627342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CBF0606-76DC-4A9D-AD34-A74A8D359AA4}"/>
              </a:ext>
            </a:extLst>
          </p:cNvPr>
          <p:cNvGrpSpPr/>
          <p:nvPr/>
        </p:nvGrpSpPr>
        <p:grpSpPr>
          <a:xfrm>
            <a:off x="3279204" y="3459321"/>
            <a:ext cx="740684" cy="709820"/>
            <a:chOff x="2929712" y="2706898"/>
            <a:chExt cx="838199" cy="803272"/>
          </a:xfrm>
        </p:grpSpPr>
        <p:pic>
          <p:nvPicPr>
            <p:cNvPr id="27" name="그림 26" descr="옅은이(가) 표시된 사진&#10;&#10;자동 생성된 설명">
              <a:extLst>
                <a:ext uri="{FF2B5EF4-FFF2-40B4-BE49-F238E27FC236}">
                  <a16:creationId xmlns:a16="http://schemas.microsoft.com/office/drawing/2014/main" id="{C5EAE263-BD29-45E4-8FD8-DE48F448A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712" y="2706898"/>
              <a:ext cx="627342" cy="627342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E0E275E-30E7-4346-95BA-A4B4C4BE708E}"/>
                </a:ext>
              </a:extLst>
            </p:cNvPr>
            <p:cNvSpPr/>
            <p:nvPr/>
          </p:nvSpPr>
          <p:spPr>
            <a:xfrm>
              <a:off x="3185869" y="2866280"/>
              <a:ext cx="340518" cy="4143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 descr="옅은이(가) 표시된 사진&#10;&#10;자동 생성된 설명">
              <a:extLst>
                <a:ext uri="{FF2B5EF4-FFF2-40B4-BE49-F238E27FC236}">
                  <a16:creationId xmlns:a16="http://schemas.microsoft.com/office/drawing/2014/main" id="{06458569-9403-4FEC-9BE7-28A7BB9D5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929" y="2794863"/>
              <a:ext cx="627342" cy="627342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05E53F2-A13A-4B92-A883-28D912C0EB71}"/>
                </a:ext>
              </a:extLst>
            </p:cNvPr>
            <p:cNvSpPr/>
            <p:nvPr/>
          </p:nvSpPr>
          <p:spPr>
            <a:xfrm>
              <a:off x="3277509" y="2954245"/>
              <a:ext cx="340518" cy="4143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 descr="옅은이(가) 표시된 사진&#10;&#10;자동 생성된 설명">
              <a:extLst>
                <a:ext uri="{FF2B5EF4-FFF2-40B4-BE49-F238E27FC236}">
                  <a16:creationId xmlns:a16="http://schemas.microsoft.com/office/drawing/2014/main" id="{07DE0408-2C79-46E1-B6FB-951923A9F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0569" y="2882828"/>
              <a:ext cx="627342" cy="627342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4944E3F-DF7F-4CF1-A166-62FBD8E65E21}"/>
              </a:ext>
            </a:extLst>
          </p:cNvPr>
          <p:cNvGrpSpPr/>
          <p:nvPr/>
        </p:nvGrpSpPr>
        <p:grpSpPr>
          <a:xfrm>
            <a:off x="3279204" y="4266572"/>
            <a:ext cx="740684" cy="709820"/>
            <a:chOff x="2929712" y="2706898"/>
            <a:chExt cx="838199" cy="803272"/>
          </a:xfrm>
        </p:grpSpPr>
        <p:pic>
          <p:nvPicPr>
            <p:cNvPr id="33" name="그림 32" descr="옅은이(가) 표시된 사진&#10;&#10;자동 생성된 설명">
              <a:extLst>
                <a:ext uri="{FF2B5EF4-FFF2-40B4-BE49-F238E27FC236}">
                  <a16:creationId xmlns:a16="http://schemas.microsoft.com/office/drawing/2014/main" id="{FA99334B-D2E4-4D9C-B7B7-637428702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9712" y="2706898"/>
              <a:ext cx="627342" cy="627342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267177A-0A2D-42DB-BE23-7EBBFB85A7B6}"/>
                </a:ext>
              </a:extLst>
            </p:cNvPr>
            <p:cNvSpPr/>
            <p:nvPr/>
          </p:nvSpPr>
          <p:spPr>
            <a:xfrm>
              <a:off x="3185869" y="2866280"/>
              <a:ext cx="340518" cy="4143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35" name="그림 34" descr="옅은이(가) 표시된 사진&#10;&#10;자동 생성된 설명">
              <a:extLst>
                <a:ext uri="{FF2B5EF4-FFF2-40B4-BE49-F238E27FC236}">
                  <a16:creationId xmlns:a16="http://schemas.microsoft.com/office/drawing/2014/main" id="{2C6402A6-FF44-457B-8349-259C9227B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929" y="2794863"/>
              <a:ext cx="627342" cy="627342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D6595E1-C180-4913-89F6-25A7DC679489}"/>
                </a:ext>
              </a:extLst>
            </p:cNvPr>
            <p:cNvSpPr/>
            <p:nvPr/>
          </p:nvSpPr>
          <p:spPr>
            <a:xfrm>
              <a:off x="3277509" y="2954245"/>
              <a:ext cx="340518" cy="4143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37" name="그림 36" descr="옅은이(가) 표시된 사진&#10;&#10;자동 생성된 설명">
              <a:extLst>
                <a:ext uri="{FF2B5EF4-FFF2-40B4-BE49-F238E27FC236}">
                  <a16:creationId xmlns:a16="http://schemas.microsoft.com/office/drawing/2014/main" id="{6A310467-1AB8-4CB7-8D27-E9C834F60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0569" y="2882828"/>
              <a:ext cx="627342" cy="627342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F27F3F6-CAF4-4CF8-8CFD-50B9C4FB7DCE}"/>
              </a:ext>
            </a:extLst>
          </p:cNvPr>
          <p:cNvSpPr txBox="1"/>
          <p:nvPr/>
        </p:nvSpPr>
        <p:spPr>
          <a:xfrm>
            <a:off x="3238880" y="5470507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포털 기사</a:t>
            </a:r>
          </a:p>
        </p:txBody>
      </p:sp>
      <p:pic>
        <p:nvPicPr>
          <p:cNvPr id="25" name="그림 24" descr="음식, 머그이(가) 표시된 사진&#10;&#10;자동 생성된 설명">
            <a:extLst>
              <a:ext uri="{FF2B5EF4-FFF2-40B4-BE49-F238E27FC236}">
                <a16:creationId xmlns:a16="http://schemas.microsoft.com/office/drawing/2014/main" id="{A4D3D3D2-5D93-4E04-B635-97B506D5A7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703" y="3109512"/>
            <a:ext cx="981297" cy="98129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8E005BD-DFCA-40A5-BD02-3C1AA2AF2420}"/>
              </a:ext>
            </a:extLst>
          </p:cNvPr>
          <p:cNvSpPr txBox="1"/>
          <p:nvPr/>
        </p:nvSpPr>
        <p:spPr>
          <a:xfrm>
            <a:off x="5392715" y="4056614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기러기 뉴스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1D7E45F-7B94-432B-B131-EB1A17659074}"/>
              </a:ext>
            </a:extLst>
          </p:cNvPr>
          <p:cNvSpPr/>
          <p:nvPr/>
        </p:nvSpPr>
        <p:spPr>
          <a:xfrm>
            <a:off x="7416233" y="5065323"/>
            <a:ext cx="1353871" cy="1046023"/>
          </a:xfrm>
          <a:prstGeom prst="roundRect">
            <a:avLst>
              <a:gd name="adj" fmla="val 4670"/>
            </a:avLst>
          </a:prstGeom>
          <a:noFill/>
          <a:ln w="19050">
            <a:solidFill>
              <a:srgbClr val="063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3B8CF21-394D-4DC8-AAAC-EF777F24E590}"/>
              </a:ext>
            </a:extLst>
          </p:cNvPr>
          <p:cNvSpPr/>
          <p:nvPr/>
        </p:nvSpPr>
        <p:spPr>
          <a:xfrm>
            <a:off x="7416233" y="3147461"/>
            <a:ext cx="1353871" cy="1046023"/>
          </a:xfrm>
          <a:prstGeom prst="roundRect">
            <a:avLst>
              <a:gd name="adj" fmla="val 4670"/>
            </a:avLst>
          </a:prstGeom>
          <a:noFill/>
          <a:ln w="19050">
            <a:solidFill>
              <a:srgbClr val="063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30A6E66-A870-4242-88F3-606597F88166}"/>
              </a:ext>
            </a:extLst>
          </p:cNvPr>
          <p:cNvSpPr/>
          <p:nvPr/>
        </p:nvSpPr>
        <p:spPr>
          <a:xfrm>
            <a:off x="7416233" y="1385320"/>
            <a:ext cx="1353871" cy="1046023"/>
          </a:xfrm>
          <a:prstGeom prst="roundRect">
            <a:avLst>
              <a:gd name="adj" fmla="val 4670"/>
            </a:avLst>
          </a:prstGeom>
          <a:noFill/>
          <a:ln w="19050">
            <a:solidFill>
              <a:srgbClr val="063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 descr="그리기, 표지판, 음식, 옅은이(가) 표시된 사진&#10;&#10;자동 생성된 설명">
            <a:extLst>
              <a:ext uri="{FF2B5EF4-FFF2-40B4-BE49-F238E27FC236}">
                <a16:creationId xmlns:a16="http://schemas.microsoft.com/office/drawing/2014/main" id="{336FD9BC-81B8-45C9-A9EE-0A5AE9FAA0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30" y="5194296"/>
            <a:ext cx="788076" cy="78807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196D129-D1B5-42E1-859B-CF88299F073F}"/>
              </a:ext>
            </a:extLst>
          </p:cNvPr>
          <p:cNvSpPr txBox="1"/>
          <p:nvPr/>
        </p:nvSpPr>
        <p:spPr>
          <a:xfrm>
            <a:off x="7859769" y="6146935"/>
            <a:ext cx="466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랭킹</a:t>
            </a:r>
            <a:endParaRPr lang="ko-KR" altLang="en-US" sz="1200" dirty="0">
              <a:latin typeface="Sandoll 고딕Neo1유니코드 06 Sb" panose="020B0600000101010101" pitchFamily="34" charset="-127"/>
              <a:ea typeface="Sandoll 고딕Neo1유니코드 06 Sb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A4E059E-80CE-4D79-A849-46C3DC87D158}"/>
              </a:ext>
            </a:extLst>
          </p:cNvPr>
          <p:cNvSpPr txBox="1"/>
          <p:nvPr/>
        </p:nvSpPr>
        <p:spPr>
          <a:xfrm>
            <a:off x="7697065" y="4223156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기사 평가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9431F0-B1BC-4894-AF6E-8C5F2A68E4C9}"/>
              </a:ext>
            </a:extLst>
          </p:cNvPr>
          <p:cNvSpPr txBox="1"/>
          <p:nvPr/>
        </p:nvSpPr>
        <p:spPr>
          <a:xfrm>
            <a:off x="7718706" y="2469305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rPr>
              <a:t>큐레이션</a:t>
            </a:r>
          </a:p>
        </p:txBody>
      </p:sp>
      <p:pic>
        <p:nvPicPr>
          <p:cNvPr id="56" name="그림 55" descr="옅은, 그리기이(가) 표시된 사진&#10;&#10;자동 생성된 설명">
            <a:extLst>
              <a:ext uri="{FF2B5EF4-FFF2-40B4-BE49-F238E27FC236}">
                <a16:creationId xmlns:a16="http://schemas.microsoft.com/office/drawing/2014/main" id="{8DFA966D-2AA6-46D1-B250-D9C5FD48BE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70" y="3877850"/>
            <a:ext cx="259880" cy="259880"/>
          </a:xfrm>
          <a:prstGeom prst="rect">
            <a:avLst/>
          </a:prstGeom>
        </p:spPr>
      </p:pic>
      <p:pic>
        <p:nvPicPr>
          <p:cNvPr id="58" name="그림 57" descr="음식, 그리기, 옅은이(가) 표시된 사진&#10;&#10;자동 생성된 설명">
            <a:extLst>
              <a:ext uri="{FF2B5EF4-FFF2-40B4-BE49-F238E27FC236}">
                <a16:creationId xmlns:a16="http://schemas.microsoft.com/office/drawing/2014/main" id="{6F5E71F6-7AF5-4F87-B15B-88175127BE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190" y="3871093"/>
            <a:ext cx="219994" cy="219994"/>
          </a:xfrm>
          <a:prstGeom prst="rect">
            <a:avLst/>
          </a:prstGeom>
        </p:spPr>
      </p:pic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54C7E38C-D350-4BBD-BB68-0C8862CBB1B4}"/>
              </a:ext>
            </a:extLst>
          </p:cNvPr>
          <p:cNvCxnSpPr>
            <a:cxnSpLocks/>
            <a:stCxn id="25" idx="0"/>
            <a:endCxn id="48" idx="1"/>
          </p:cNvCxnSpPr>
          <p:nvPr/>
        </p:nvCxnSpPr>
        <p:spPr>
          <a:xfrm rot="5400000" flipH="1" flipV="1">
            <a:off x="6037202" y="1730482"/>
            <a:ext cx="1201180" cy="1556881"/>
          </a:xfrm>
          <a:prstGeom prst="curvedConnector2">
            <a:avLst/>
          </a:prstGeom>
          <a:ln w="28575">
            <a:solidFill>
              <a:srgbClr val="0635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구부러짐 66">
            <a:extLst>
              <a:ext uri="{FF2B5EF4-FFF2-40B4-BE49-F238E27FC236}">
                <a16:creationId xmlns:a16="http://schemas.microsoft.com/office/drawing/2014/main" id="{3FF7A6E5-0C7C-40AD-8432-DE2EB0C6C948}"/>
              </a:ext>
            </a:extLst>
          </p:cNvPr>
          <p:cNvCxnSpPr>
            <a:cxnSpLocks/>
            <a:stCxn id="42" idx="2"/>
            <a:endCxn id="46" idx="1"/>
          </p:cNvCxnSpPr>
          <p:nvPr/>
        </p:nvCxnSpPr>
        <p:spPr>
          <a:xfrm rot="16200000" flipH="1">
            <a:off x="6010430" y="4182532"/>
            <a:ext cx="1254722" cy="1556883"/>
          </a:xfrm>
          <a:prstGeom prst="curvedConnector2">
            <a:avLst/>
          </a:prstGeom>
          <a:ln w="28575">
            <a:solidFill>
              <a:srgbClr val="0635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9AB16EC2-010D-4600-AD12-402AFCE74871}"/>
              </a:ext>
            </a:extLst>
          </p:cNvPr>
          <p:cNvSpPr/>
          <p:nvPr/>
        </p:nvSpPr>
        <p:spPr>
          <a:xfrm>
            <a:off x="4517176" y="3691899"/>
            <a:ext cx="818844" cy="75562"/>
          </a:xfrm>
          <a:prstGeom prst="rightArrow">
            <a:avLst>
              <a:gd name="adj1" fmla="val 50000"/>
              <a:gd name="adj2" fmla="val 94120"/>
            </a:avLst>
          </a:prstGeom>
          <a:solidFill>
            <a:srgbClr val="063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1034" name="Picture 6" descr="크롬 png에 대한 이미지 검색결과">
            <a:extLst>
              <a:ext uri="{FF2B5EF4-FFF2-40B4-BE49-F238E27FC236}">
                <a16:creationId xmlns:a16="http://schemas.microsoft.com/office/drawing/2014/main" id="{1EAFEC4E-3D8C-4C19-BB3A-78656AD6C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498" y="6293526"/>
            <a:ext cx="1147356" cy="35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F39498DF-4A63-498F-843D-87190015084D}"/>
              </a:ext>
            </a:extLst>
          </p:cNvPr>
          <p:cNvSpPr/>
          <p:nvPr/>
        </p:nvSpPr>
        <p:spPr>
          <a:xfrm rot="18000000">
            <a:off x="4250852" y="5332183"/>
            <a:ext cx="1535602" cy="75562"/>
          </a:xfrm>
          <a:prstGeom prst="rightArrow">
            <a:avLst>
              <a:gd name="adj1" fmla="val 50000"/>
              <a:gd name="adj2" fmla="val 94120"/>
            </a:avLst>
          </a:prstGeom>
          <a:solidFill>
            <a:srgbClr val="1BE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0" name="화살표: 오른쪽 79">
            <a:extLst>
              <a:ext uri="{FF2B5EF4-FFF2-40B4-BE49-F238E27FC236}">
                <a16:creationId xmlns:a16="http://schemas.microsoft.com/office/drawing/2014/main" id="{241838A7-AE3A-454D-AC8C-FB0E0875B239}"/>
              </a:ext>
            </a:extLst>
          </p:cNvPr>
          <p:cNvSpPr/>
          <p:nvPr/>
        </p:nvSpPr>
        <p:spPr>
          <a:xfrm rot="7200000">
            <a:off x="4410640" y="5332183"/>
            <a:ext cx="1535602" cy="75562"/>
          </a:xfrm>
          <a:prstGeom prst="rightArrow">
            <a:avLst>
              <a:gd name="adj1" fmla="val 50000"/>
              <a:gd name="adj2" fmla="val 94120"/>
            </a:avLst>
          </a:prstGeom>
          <a:solidFill>
            <a:srgbClr val="063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1" name="화살표: 오른쪽 80">
            <a:extLst>
              <a:ext uri="{FF2B5EF4-FFF2-40B4-BE49-F238E27FC236}">
                <a16:creationId xmlns:a16="http://schemas.microsoft.com/office/drawing/2014/main" id="{4F69763D-617C-4DAF-BDB9-60159C613EF8}"/>
              </a:ext>
            </a:extLst>
          </p:cNvPr>
          <p:cNvSpPr/>
          <p:nvPr/>
        </p:nvSpPr>
        <p:spPr>
          <a:xfrm>
            <a:off x="6343626" y="3631279"/>
            <a:ext cx="818844" cy="75562"/>
          </a:xfrm>
          <a:prstGeom prst="rightArrow">
            <a:avLst>
              <a:gd name="adj1" fmla="val 50000"/>
              <a:gd name="adj2" fmla="val 94120"/>
            </a:avLst>
          </a:prstGeom>
          <a:solidFill>
            <a:srgbClr val="063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1038" name="그림 1037" descr="옅은, 표지판, 그리기이(가) 표시된 사진&#10;&#10;자동 생성된 설명">
            <a:extLst>
              <a:ext uri="{FF2B5EF4-FFF2-40B4-BE49-F238E27FC236}">
                <a16:creationId xmlns:a16="http://schemas.microsoft.com/office/drawing/2014/main" id="{8748015A-D157-4AE3-A278-7F06F60DC1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843" y="1511421"/>
            <a:ext cx="740364" cy="740362"/>
          </a:xfrm>
          <a:prstGeom prst="rect">
            <a:avLst/>
          </a:prstGeom>
        </p:spPr>
      </p:pic>
      <p:sp>
        <p:nvSpPr>
          <p:cNvPr id="86" name="화살표: 오른쪽 85">
            <a:extLst>
              <a:ext uri="{FF2B5EF4-FFF2-40B4-BE49-F238E27FC236}">
                <a16:creationId xmlns:a16="http://schemas.microsoft.com/office/drawing/2014/main" id="{80FEEFA1-1D1E-47C9-B168-AE46C8F07101}"/>
              </a:ext>
            </a:extLst>
          </p:cNvPr>
          <p:cNvSpPr/>
          <p:nvPr/>
        </p:nvSpPr>
        <p:spPr>
          <a:xfrm>
            <a:off x="9085834" y="3631279"/>
            <a:ext cx="818844" cy="75562"/>
          </a:xfrm>
          <a:prstGeom prst="rightArrow">
            <a:avLst>
              <a:gd name="adj1" fmla="val 50000"/>
              <a:gd name="adj2" fmla="val 94120"/>
            </a:avLst>
          </a:prstGeom>
          <a:solidFill>
            <a:srgbClr val="063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7" name="화살표: 오른쪽 86">
            <a:extLst>
              <a:ext uri="{FF2B5EF4-FFF2-40B4-BE49-F238E27FC236}">
                <a16:creationId xmlns:a16="http://schemas.microsoft.com/office/drawing/2014/main" id="{72F6835F-8EC6-4F22-8044-47246ABE8BD5}"/>
              </a:ext>
            </a:extLst>
          </p:cNvPr>
          <p:cNvSpPr/>
          <p:nvPr/>
        </p:nvSpPr>
        <p:spPr>
          <a:xfrm rot="10800000">
            <a:off x="9085834" y="3795531"/>
            <a:ext cx="818844" cy="75562"/>
          </a:xfrm>
          <a:prstGeom prst="rightArrow">
            <a:avLst>
              <a:gd name="adj1" fmla="val 50000"/>
              <a:gd name="adj2" fmla="val 94120"/>
            </a:avLst>
          </a:prstGeom>
          <a:solidFill>
            <a:srgbClr val="1BE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040" name="연결선: 구부러짐 1039">
            <a:extLst>
              <a:ext uri="{FF2B5EF4-FFF2-40B4-BE49-F238E27FC236}">
                <a16:creationId xmlns:a16="http://schemas.microsoft.com/office/drawing/2014/main" id="{71979920-CDD4-427B-AD0E-F57347CD6C5F}"/>
              </a:ext>
            </a:extLst>
          </p:cNvPr>
          <p:cNvCxnSpPr>
            <a:cxnSpLocks/>
            <a:stCxn id="48" idx="3"/>
            <a:endCxn id="14" idx="0"/>
          </p:cNvCxnSpPr>
          <p:nvPr/>
        </p:nvCxnSpPr>
        <p:spPr>
          <a:xfrm>
            <a:off x="8770104" y="1908332"/>
            <a:ext cx="2004203" cy="1310689"/>
          </a:xfrm>
          <a:prstGeom prst="curvedConnector2">
            <a:avLst/>
          </a:prstGeom>
          <a:ln w="28575">
            <a:solidFill>
              <a:srgbClr val="0635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화살표: 오른쪽 89">
            <a:extLst>
              <a:ext uri="{FF2B5EF4-FFF2-40B4-BE49-F238E27FC236}">
                <a16:creationId xmlns:a16="http://schemas.microsoft.com/office/drawing/2014/main" id="{837270E3-539D-4D3B-91C3-FBB25E342EB8}"/>
              </a:ext>
            </a:extLst>
          </p:cNvPr>
          <p:cNvSpPr/>
          <p:nvPr/>
        </p:nvSpPr>
        <p:spPr>
          <a:xfrm rot="10800000">
            <a:off x="6325984" y="3795531"/>
            <a:ext cx="818844" cy="75562"/>
          </a:xfrm>
          <a:prstGeom prst="rightArrow">
            <a:avLst>
              <a:gd name="adj1" fmla="val 50000"/>
              <a:gd name="adj2" fmla="val 94120"/>
            </a:avLst>
          </a:prstGeom>
          <a:solidFill>
            <a:srgbClr val="1BE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045" name="연결선: 구부러짐 1044">
            <a:extLst>
              <a:ext uri="{FF2B5EF4-FFF2-40B4-BE49-F238E27FC236}">
                <a16:creationId xmlns:a16="http://schemas.microsoft.com/office/drawing/2014/main" id="{C962DCF7-320D-47BE-BD30-4547F473F786}"/>
              </a:ext>
            </a:extLst>
          </p:cNvPr>
          <p:cNvCxnSpPr>
            <a:stCxn id="46" idx="3"/>
            <a:endCxn id="8" idx="2"/>
          </p:cNvCxnSpPr>
          <p:nvPr/>
        </p:nvCxnSpPr>
        <p:spPr>
          <a:xfrm flipV="1">
            <a:off x="8770104" y="4416357"/>
            <a:ext cx="1907950" cy="1171978"/>
          </a:xfrm>
          <a:prstGeom prst="curvedConnector2">
            <a:avLst/>
          </a:prstGeom>
          <a:ln w="28575">
            <a:solidFill>
              <a:srgbClr val="0635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84F6F592-2DA9-4DDC-8E31-8702BE0F9A99}"/>
              </a:ext>
            </a:extLst>
          </p:cNvPr>
          <p:cNvSpPr txBox="1"/>
          <p:nvPr/>
        </p:nvSpPr>
        <p:spPr>
          <a:xfrm>
            <a:off x="9298114" y="3891962"/>
            <a:ext cx="444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90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defRPr>
            </a:lvl1pPr>
          </a:lstStyle>
          <a:p>
            <a:r>
              <a:rPr lang="ko-KR" altLang="en-US" dirty="0"/>
              <a:t>평가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C20FB65D-C841-47A8-9D8C-F5D4BA010D6A}"/>
              </a:ext>
            </a:extLst>
          </p:cNvPr>
          <p:cNvSpPr txBox="1"/>
          <p:nvPr/>
        </p:nvSpPr>
        <p:spPr>
          <a:xfrm>
            <a:off x="4657732" y="3438228"/>
            <a:ext cx="5517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20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defRPr>
            </a:lvl1pPr>
          </a:lstStyle>
          <a:p>
            <a:r>
              <a:rPr lang="ko-KR" altLang="en-US" sz="900" dirty="0"/>
              <a:t>기사</a:t>
            </a:r>
            <a:r>
              <a:rPr lang="en-US" altLang="ko-KR" sz="900" dirty="0"/>
              <a:t>DB</a:t>
            </a:r>
            <a:endParaRPr lang="ko-KR" altLang="en-US" sz="900" dirty="0"/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0EFF5F04-AE3E-4C7B-88B5-90CB3C07A2BF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7DD0D0-8C96-49C4-B237-3A73EDBBE452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298947-772E-4EEF-92DD-5D10A179A73E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A0F789-6FD2-42F0-9399-4B23251E54C8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기능 설명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C33F12E-4F31-43C0-B695-D53501D0A5B6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05A1600-AB89-48C4-ABBA-740E60E387DC}"/>
              </a:ext>
            </a:extLst>
          </p:cNvPr>
          <p:cNvSpPr txBox="1"/>
          <p:nvPr/>
        </p:nvSpPr>
        <p:spPr>
          <a:xfrm>
            <a:off x="371475" y="459670"/>
            <a:ext cx="2201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기러기 뉴스 서비스 흐름</a:t>
            </a:r>
          </a:p>
        </p:txBody>
      </p:sp>
    </p:spTree>
    <p:extLst>
      <p:ext uri="{BB962C8B-B14F-4D97-AF65-F5344CB8AC3E}">
        <p14:creationId xmlns:p14="http://schemas.microsoft.com/office/powerpoint/2010/main" val="116156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8704094" y="3957421"/>
            <a:ext cx="1353871" cy="1420166"/>
            <a:chOff x="7416233" y="5065323"/>
            <a:chExt cx="1353871" cy="1420166"/>
          </a:xfrm>
        </p:grpSpPr>
        <p:sp>
          <p:nvSpPr>
            <p:cNvPr id="3" name="사각형: 둥근 모서리 45">
              <a:extLst>
                <a:ext uri="{FF2B5EF4-FFF2-40B4-BE49-F238E27FC236}">
                  <a16:creationId xmlns:a16="http://schemas.microsoft.com/office/drawing/2014/main" id="{91D7E45F-7B94-432B-B131-EB1A17659074}"/>
                </a:ext>
              </a:extLst>
            </p:cNvPr>
            <p:cNvSpPr/>
            <p:nvPr/>
          </p:nvSpPr>
          <p:spPr>
            <a:xfrm>
              <a:off x="7416233" y="5065323"/>
              <a:ext cx="1353871" cy="1046023"/>
            </a:xfrm>
            <a:prstGeom prst="roundRect">
              <a:avLst>
                <a:gd name="adj" fmla="val 4670"/>
              </a:avLst>
            </a:prstGeom>
            <a:noFill/>
            <a:ln w="19050">
              <a:solidFill>
                <a:srgbClr val="0635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pic>
          <p:nvPicPr>
            <p:cNvPr id="6" name="그림 5" descr="그리기, 표지판, 음식, 옅은이(가) 표시된 사진&#10;&#10;자동 생성된 설명">
              <a:extLst>
                <a:ext uri="{FF2B5EF4-FFF2-40B4-BE49-F238E27FC236}">
                  <a16:creationId xmlns:a16="http://schemas.microsoft.com/office/drawing/2014/main" id="{336FD9BC-81B8-45C9-A9EE-0A5AE9FAA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9130" y="5194296"/>
              <a:ext cx="788076" cy="78807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96D129-D1B5-42E1-859B-CF88299F073F}"/>
                </a:ext>
              </a:extLst>
            </p:cNvPr>
            <p:cNvSpPr txBox="1"/>
            <p:nvPr/>
          </p:nvSpPr>
          <p:spPr>
            <a:xfrm>
              <a:off x="7811679" y="6146935"/>
              <a:ext cx="5629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>
                  <a:latin typeface="Sandoll 고딕Neo1유니코드 06 Sb" panose="020B0600000101010101" pitchFamily="34" charset="-127"/>
                  <a:ea typeface="Sandoll 고딕Neo1유니코드 06 Sb" panose="020B0600000101010101" pitchFamily="34" charset="-127"/>
                </a:rPr>
                <a:t>랭킹</a:t>
              </a:r>
              <a:endParaRPr lang="ko-KR" altLang="en-US" sz="16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502286" y="3957421"/>
            <a:ext cx="1353871" cy="1414249"/>
            <a:chOff x="7416233" y="3147461"/>
            <a:chExt cx="1353871" cy="1414249"/>
          </a:xfrm>
        </p:grpSpPr>
        <p:pic>
          <p:nvPicPr>
            <p:cNvPr id="2" name="그림 1" descr="모니터, 앉아있는, 시계, 검은색이(가) 표시된 사진&#10;&#10;자동 생성된 설명">
              <a:extLst>
                <a:ext uri="{FF2B5EF4-FFF2-40B4-BE49-F238E27FC236}">
                  <a16:creationId xmlns:a16="http://schemas.microsoft.com/office/drawing/2014/main" id="{D3BD2529-AEEF-4F02-9013-CFEA9F593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7550" y="3299153"/>
              <a:ext cx="742640" cy="742638"/>
            </a:xfrm>
            <a:prstGeom prst="rect">
              <a:avLst/>
            </a:prstGeom>
          </p:spPr>
        </p:pic>
        <p:sp>
          <p:nvSpPr>
            <p:cNvPr id="4" name="사각형: 둥근 모서리 46">
              <a:extLst>
                <a:ext uri="{FF2B5EF4-FFF2-40B4-BE49-F238E27FC236}">
                  <a16:creationId xmlns:a16="http://schemas.microsoft.com/office/drawing/2014/main" id="{73B8CF21-394D-4DC8-AAAC-EF777F24E590}"/>
                </a:ext>
              </a:extLst>
            </p:cNvPr>
            <p:cNvSpPr/>
            <p:nvPr/>
          </p:nvSpPr>
          <p:spPr>
            <a:xfrm>
              <a:off x="7416233" y="3147461"/>
              <a:ext cx="1353871" cy="1046023"/>
            </a:xfrm>
            <a:prstGeom prst="roundRect">
              <a:avLst>
                <a:gd name="adj" fmla="val 4670"/>
              </a:avLst>
            </a:prstGeom>
            <a:noFill/>
            <a:ln w="19050">
              <a:solidFill>
                <a:srgbClr val="0635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4E059E-80CE-4D79-A849-46C3DC87D158}"/>
                </a:ext>
              </a:extLst>
            </p:cNvPr>
            <p:cNvSpPr txBox="1"/>
            <p:nvPr/>
          </p:nvSpPr>
          <p:spPr>
            <a:xfrm>
              <a:off x="7593672" y="4223156"/>
              <a:ext cx="998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Sandoll 고딕Neo1유니코드 06 Sb" panose="020B0600000101010101" pitchFamily="34" charset="-127"/>
                  <a:ea typeface="Sandoll 고딕Neo1유니코드 06 Sb" panose="020B0600000101010101" pitchFamily="34" charset="-127"/>
                </a:rPr>
                <a:t>기사 평가</a:t>
              </a:r>
            </a:p>
          </p:txBody>
        </p:sp>
        <p:pic>
          <p:nvPicPr>
            <p:cNvPr id="10" name="그림 9" descr="옅은, 그리기이(가) 표시된 사진&#10;&#10;자동 생성된 설명">
              <a:extLst>
                <a:ext uri="{FF2B5EF4-FFF2-40B4-BE49-F238E27FC236}">
                  <a16:creationId xmlns:a16="http://schemas.microsoft.com/office/drawing/2014/main" id="{8DFA966D-2AA6-46D1-B250-D9C5FD48B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670" y="3877850"/>
              <a:ext cx="259880" cy="259880"/>
            </a:xfrm>
            <a:prstGeom prst="rect">
              <a:avLst/>
            </a:prstGeom>
          </p:spPr>
        </p:pic>
        <p:pic>
          <p:nvPicPr>
            <p:cNvPr id="11" name="그림 10" descr="음식, 그리기, 옅은이(가) 표시된 사진&#10;&#10;자동 생성된 설명">
              <a:extLst>
                <a:ext uri="{FF2B5EF4-FFF2-40B4-BE49-F238E27FC236}">
                  <a16:creationId xmlns:a16="http://schemas.microsoft.com/office/drawing/2014/main" id="{6F5E71F6-7AF5-4F87-B15B-88175127B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0190" y="3871093"/>
              <a:ext cx="219994" cy="219994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300478" y="3957421"/>
            <a:ext cx="1353871" cy="1422539"/>
            <a:chOff x="3249347" y="3177133"/>
            <a:chExt cx="1353871" cy="1422539"/>
          </a:xfrm>
        </p:grpSpPr>
        <p:sp>
          <p:nvSpPr>
            <p:cNvPr id="5" name="사각형: 둥근 모서리 47">
              <a:extLst>
                <a:ext uri="{FF2B5EF4-FFF2-40B4-BE49-F238E27FC236}">
                  <a16:creationId xmlns:a16="http://schemas.microsoft.com/office/drawing/2014/main" id="{530A6E66-A870-4242-88F3-606597F88166}"/>
                </a:ext>
              </a:extLst>
            </p:cNvPr>
            <p:cNvSpPr/>
            <p:nvPr/>
          </p:nvSpPr>
          <p:spPr>
            <a:xfrm>
              <a:off x="3249347" y="3177133"/>
              <a:ext cx="1353871" cy="1046023"/>
            </a:xfrm>
            <a:prstGeom prst="roundRect">
              <a:avLst>
                <a:gd name="adj" fmla="val 4670"/>
              </a:avLst>
            </a:prstGeom>
            <a:noFill/>
            <a:ln w="19050">
              <a:solidFill>
                <a:srgbClr val="0635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9431F0-B1BC-4894-AF6E-8C5F2A68E4C9}"/>
                </a:ext>
              </a:extLst>
            </p:cNvPr>
            <p:cNvSpPr txBox="1"/>
            <p:nvPr/>
          </p:nvSpPr>
          <p:spPr>
            <a:xfrm>
              <a:off x="3455640" y="4261118"/>
              <a:ext cx="9412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Sandoll 고딕Neo1유니코드 06 Sb" panose="020B0600000101010101" pitchFamily="34" charset="-127"/>
                  <a:ea typeface="Sandoll 고딕Neo1유니코드 06 Sb" panose="020B0600000101010101" pitchFamily="34" charset="-127"/>
                </a:rPr>
                <a:t>큐레이션</a:t>
              </a:r>
            </a:p>
          </p:txBody>
        </p:sp>
        <p:pic>
          <p:nvPicPr>
            <p:cNvPr id="12" name="그림 11" descr="옅은, 표지판, 그리기이(가) 표시된 사진&#10;&#10;자동 생성된 설명">
              <a:extLst>
                <a:ext uri="{FF2B5EF4-FFF2-40B4-BE49-F238E27FC236}">
                  <a16:creationId xmlns:a16="http://schemas.microsoft.com/office/drawing/2014/main" id="{8748015A-D157-4AE3-A278-7F06F60DC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9957" y="3303234"/>
              <a:ext cx="740364" cy="740362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4916029" y="623103"/>
            <a:ext cx="2359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solidFill>
                  <a:srgbClr val="0635C9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서비스 소개</a:t>
            </a:r>
            <a:endParaRPr lang="ko-KR" altLang="en-US" sz="3200">
              <a:solidFill>
                <a:srgbClr val="0635C9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C1397A-0A7B-401A-B691-D1E93EB03551}"/>
              </a:ext>
            </a:extLst>
          </p:cNvPr>
          <p:cNvGrpSpPr/>
          <p:nvPr/>
        </p:nvGrpSpPr>
        <p:grpSpPr>
          <a:xfrm>
            <a:off x="5716268" y="1418322"/>
            <a:ext cx="759463" cy="1488038"/>
            <a:chOff x="4881717" y="2637424"/>
            <a:chExt cx="759463" cy="1488038"/>
          </a:xfrm>
          <a:solidFill>
            <a:srgbClr val="0139D1"/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891CE06-AB48-4513-9CF1-C5C3C23384B6}"/>
                </a:ext>
              </a:extLst>
            </p:cNvPr>
            <p:cNvSpPr/>
            <p:nvPr/>
          </p:nvSpPr>
          <p:spPr>
            <a:xfrm>
              <a:off x="5581649" y="2638425"/>
              <a:ext cx="59531" cy="1485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635C9"/>
                </a:solidFill>
              </a:endParaRPr>
            </a:p>
          </p:txBody>
        </p:sp>
        <p:sp>
          <p:nvSpPr>
            <p:cNvPr id="19" name="자유형: 도형 13">
              <a:extLst>
                <a:ext uri="{FF2B5EF4-FFF2-40B4-BE49-F238E27FC236}">
                  <a16:creationId xmlns:a16="http://schemas.microsoft.com/office/drawing/2014/main" id="{173A8259-A6AC-4ED2-B367-131B35DB1D67}"/>
                </a:ext>
              </a:extLst>
            </p:cNvPr>
            <p:cNvSpPr/>
            <p:nvPr/>
          </p:nvSpPr>
          <p:spPr>
            <a:xfrm>
              <a:off x="4884098" y="2637424"/>
              <a:ext cx="623909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4">
              <a:extLst>
                <a:ext uri="{FF2B5EF4-FFF2-40B4-BE49-F238E27FC236}">
                  <a16:creationId xmlns:a16="http://schemas.microsoft.com/office/drawing/2014/main" id="{FE6EE028-49D9-4FD5-973E-99CBBF565C2E}"/>
                </a:ext>
              </a:extLst>
            </p:cNvPr>
            <p:cNvSpPr/>
            <p:nvPr/>
          </p:nvSpPr>
          <p:spPr>
            <a:xfrm>
              <a:off x="4881717" y="3137334"/>
              <a:ext cx="649427" cy="479231"/>
            </a:xfrm>
            <a:custGeom>
              <a:avLst/>
              <a:gdLst/>
              <a:ahLst/>
              <a:cxnLst/>
              <a:rect l="l" t="t" r="r" b="b"/>
              <a:pathLst>
                <a:path w="614591" h="479231">
                  <a:moveTo>
                    <a:pt x="0" y="0"/>
                  </a:moveTo>
                  <a:lnTo>
                    <a:pt x="594187" y="0"/>
                  </a:lnTo>
                  <a:lnTo>
                    <a:pt x="594187" y="262258"/>
                  </a:lnTo>
                  <a:lnTo>
                    <a:pt x="73154" y="262258"/>
                  </a:lnTo>
                  <a:lnTo>
                    <a:pt x="73154" y="413045"/>
                  </a:lnTo>
                  <a:lnTo>
                    <a:pt x="614591" y="413045"/>
                  </a:lnTo>
                  <a:lnTo>
                    <a:pt x="614591" y="479231"/>
                  </a:lnTo>
                  <a:lnTo>
                    <a:pt x="0" y="479231"/>
                  </a:lnTo>
                  <a:lnTo>
                    <a:pt x="0" y="198062"/>
                  </a:lnTo>
                  <a:lnTo>
                    <a:pt x="520536" y="198062"/>
                  </a:lnTo>
                  <a:lnTo>
                    <a:pt x="520536" y="65191"/>
                  </a:lnTo>
                  <a:lnTo>
                    <a:pt x="0" y="651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16">
              <a:extLst>
                <a:ext uri="{FF2B5EF4-FFF2-40B4-BE49-F238E27FC236}">
                  <a16:creationId xmlns:a16="http://schemas.microsoft.com/office/drawing/2014/main" id="{F58B2401-61CA-4339-B987-0469D7885078}"/>
                </a:ext>
              </a:extLst>
            </p:cNvPr>
            <p:cNvSpPr/>
            <p:nvPr/>
          </p:nvSpPr>
          <p:spPr>
            <a:xfrm>
              <a:off x="4881717" y="3633790"/>
              <a:ext cx="649427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꺾인 연결선 22"/>
          <p:cNvCxnSpPr/>
          <p:nvPr/>
        </p:nvCxnSpPr>
        <p:spPr>
          <a:xfrm rot="10800000" flipV="1">
            <a:off x="2975611" y="3047206"/>
            <a:ext cx="3390089" cy="896143"/>
          </a:xfrm>
          <a:prstGeom prst="bentConnector3">
            <a:avLst>
              <a:gd name="adj1" fmla="val 100012"/>
            </a:avLst>
          </a:prstGeom>
          <a:ln w="57150" cap="sq">
            <a:solidFill>
              <a:srgbClr val="0139D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6163056" y="3047207"/>
            <a:ext cx="4064" cy="878617"/>
          </a:xfrm>
          <a:prstGeom prst="straightConnector1">
            <a:avLst/>
          </a:prstGeom>
          <a:ln w="57150" cap="sq">
            <a:solidFill>
              <a:srgbClr val="0139D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endCxn id="3" idx="0"/>
          </p:cNvCxnSpPr>
          <p:nvPr/>
        </p:nvCxnSpPr>
        <p:spPr>
          <a:xfrm>
            <a:off x="6174740" y="3048000"/>
            <a:ext cx="3206290" cy="909421"/>
          </a:xfrm>
          <a:prstGeom prst="bentConnector2">
            <a:avLst/>
          </a:prstGeom>
          <a:ln w="57150" cap="sq">
            <a:solidFill>
              <a:srgbClr val="0139D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912619" y="5439523"/>
            <a:ext cx="2306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신뢰도 높은 기사를 선별하여 보여줍니다</a:t>
            </a:r>
            <a:r>
              <a:rPr lang="en-US" altLang="ko-KR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.</a:t>
            </a:r>
            <a:endParaRPr lang="ko-KR" altLang="en-US" sz="1400" dirty="0">
              <a:latin typeface="Sandoll 고딕Neo1 01 Thin" panose="020B0600000101010101" pitchFamily="34" charset="-127"/>
              <a:ea typeface="Sandoll 고딕Neo1 01 Thin" panose="020B0600000101010101" pitchFamily="34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942522" y="5439523"/>
            <a:ext cx="25346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다양한 </a:t>
            </a:r>
            <a:r>
              <a:rPr lang="ko-KR" altLang="en-US" sz="1400" dirty="0" err="1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카테고리별</a:t>
            </a:r>
            <a:r>
              <a:rPr lang="ko-KR" altLang="en-US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 기사를 독자가 평가하고 이를 기반으로 기사와 기자의 신뢰도를 측정합니다</a:t>
            </a:r>
            <a:r>
              <a:rPr lang="en-US" altLang="ko-KR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.</a:t>
            </a:r>
            <a:endParaRPr lang="ko-KR" altLang="en-US" sz="1400" dirty="0">
              <a:latin typeface="Sandoll 고딕Neo1 01 Thin" panose="020B0600000101010101" pitchFamily="34" charset="-127"/>
              <a:ea typeface="Sandoll 고딕Neo1 01 Thin" panose="020B0600000101010101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27550" y="5439523"/>
            <a:ext cx="23069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매일 총 </a:t>
            </a:r>
            <a:r>
              <a:rPr lang="en-US" altLang="ko-KR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9</a:t>
            </a:r>
            <a:r>
              <a:rPr lang="ko-KR" altLang="en-US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개의 타이틀로 기자와 기사의 랭킹을 매겨 정보를 제공합니다</a:t>
            </a:r>
            <a:r>
              <a:rPr lang="en-US" altLang="ko-KR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.</a:t>
            </a:r>
            <a:endParaRPr lang="ko-KR" altLang="en-US" sz="1400" dirty="0">
              <a:latin typeface="Sandoll 고딕Neo1 01 Thin" panose="020B0600000101010101" pitchFamily="34" charset="-127"/>
              <a:ea typeface="Sandoll 고딕Neo1 01 Thin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30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57C7A608-3F09-45CA-AF2F-BF75E236D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88" y="3412374"/>
            <a:ext cx="10555173" cy="174331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91CF92F-F76D-4473-8A4F-AA8EC101A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388" y="1777816"/>
            <a:ext cx="8049748" cy="89547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17EC0E-F35C-419E-B7BA-71F35BF96D96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6F206-E154-467D-A0A8-55F67EA3DF60}"/>
              </a:ext>
            </a:extLst>
          </p:cNvPr>
          <p:cNvSpPr txBox="1"/>
          <p:nvPr/>
        </p:nvSpPr>
        <p:spPr>
          <a:xfrm>
            <a:off x="14441662" y="2171041"/>
            <a:ext cx="115288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01. </a:t>
            </a:r>
            <a:r>
              <a:rPr lang="ko-KR" altLang="en-US" sz="1600" dirty="0">
                <a:latin typeface="Noto Serif KR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2BAC6-F4BE-4919-99F6-BB9165B5A937}"/>
              </a:ext>
            </a:extLst>
          </p:cNvPr>
          <p:cNvSpPr txBox="1"/>
          <p:nvPr/>
        </p:nvSpPr>
        <p:spPr>
          <a:xfrm>
            <a:off x="14441662" y="2967140"/>
            <a:ext cx="236475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02. </a:t>
            </a:r>
            <a:r>
              <a:rPr lang="ko-KR" altLang="en-US" sz="1600" dirty="0">
                <a:latin typeface="Noto Serif KR"/>
              </a:rPr>
              <a:t>기획의도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배경설명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97D2D-2054-443F-BCD6-F6B0CD3B093A}"/>
              </a:ext>
            </a:extLst>
          </p:cNvPr>
          <p:cNvSpPr txBox="1"/>
          <p:nvPr/>
        </p:nvSpPr>
        <p:spPr>
          <a:xfrm>
            <a:off x="14441662" y="3763239"/>
            <a:ext cx="241123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03. </a:t>
            </a:r>
            <a:r>
              <a:rPr lang="ko-KR" altLang="en-US" sz="1600" dirty="0">
                <a:latin typeface="Noto Serif KR"/>
              </a:rPr>
              <a:t>해결책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서비스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87A96-6A02-4E39-8310-E6C66FA7CFBF}"/>
              </a:ext>
            </a:extLst>
          </p:cNvPr>
          <p:cNvSpPr txBox="1"/>
          <p:nvPr/>
        </p:nvSpPr>
        <p:spPr>
          <a:xfrm>
            <a:off x="14441662" y="4559338"/>
            <a:ext cx="135806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04. </a:t>
            </a:r>
            <a:r>
              <a:rPr lang="ko-KR" altLang="en-US" sz="1600" dirty="0">
                <a:latin typeface="Noto Serif KR"/>
              </a:rPr>
              <a:t>기능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473E8-B7BF-472F-A267-F333AE70720C}"/>
              </a:ext>
            </a:extLst>
          </p:cNvPr>
          <p:cNvSpPr txBox="1"/>
          <p:nvPr/>
        </p:nvSpPr>
        <p:spPr>
          <a:xfrm>
            <a:off x="14441662" y="5355437"/>
            <a:ext cx="2159566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05. </a:t>
            </a:r>
            <a:r>
              <a:rPr lang="ko-KR" altLang="en-US" sz="1600" dirty="0">
                <a:latin typeface="Noto Serif KR"/>
              </a:rPr>
              <a:t>기대효과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마무리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11F0F-3DC8-452C-A61C-CEAC924F8A7F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기획의도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A924E-C669-4C40-B279-4CF954B67F8A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서비스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6656A-736D-4C02-A38E-7B8464AED1E3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기능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A4AE27-FF0B-4FE4-BEE0-9132D6A78662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BA8B4F-E402-4552-AD4E-78D24FB9BDD7}"/>
              </a:ext>
            </a:extLst>
          </p:cNvPr>
          <p:cNvSpPr/>
          <p:nvPr/>
        </p:nvSpPr>
        <p:spPr>
          <a:xfrm>
            <a:off x="-4486623" y="6016953"/>
            <a:ext cx="6096000" cy="29546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--------------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기획의도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&amp;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배경설명</a:t>
            </a:r>
            <a:endParaRPr lang="ko-KR" alt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코로나 기사 예시</a:t>
            </a:r>
            <a:endParaRPr lang="ko-KR" alt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여러분들은 매일 </a:t>
            </a:r>
            <a:r>
              <a:rPr lang="ko-KR" alt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누군지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모를 기자가 작성한 볼품없는 기사를 보고있습니다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조회수를 올리기 위해 자극적인 기사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속보를 가장한 오보 후 시간이 지난 뒤에 기사를 수정하는 등 언론을 돈을 버는 수단으로만 생각하는 기자들이 있습니다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3B5A42-20FF-4547-BA84-C367306EBEF3}"/>
              </a:ext>
            </a:extLst>
          </p:cNvPr>
          <p:cNvSpPr txBox="1"/>
          <p:nvPr/>
        </p:nvSpPr>
        <p:spPr>
          <a:xfrm>
            <a:off x="371475" y="459670"/>
            <a:ext cx="3544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대한민국에는 </a:t>
            </a:r>
            <a:r>
              <a:rPr lang="ko-KR" altLang="en-US" sz="1600" dirty="0" err="1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기레기가</a:t>
            </a:r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 너무나도 많다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..!!</a:t>
            </a:r>
            <a:endParaRPr lang="ko-KR" altLang="en-US" sz="1600" dirty="0">
              <a:latin typeface="Sandoll 아람 03 Bold" panose="020B0600000101010101" pitchFamily="34" charset="-127"/>
              <a:ea typeface="Sandoll 아람 03 Bol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A0BDDC-5D3C-44E7-BDAA-5DFCB144804B}"/>
              </a:ext>
            </a:extLst>
          </p:cNvPr>
          <p:cNvSpPr txBox="1"/>
          <p:nvPr/>
        </p:nvSpPr>
        <p:spPr>
          <a:xfrm>
            <a:off x="958388" y="5416988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0635C9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아님 말고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8388" y="1286725"/>
            <a:ext cx="267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 smtClean="0">
                <a:latin typeface="Sandoll 고딕NeoRound 03 Lt" panose="020B0600000101010101" pitchFamily="34" charset="-127"/>
                <a:ea typeface="Sandoll 고딕NeoRound 03 Lt" panose="020B0600000101010101" pitchFamily="34" charset="-127"/>
              </a:rPr>
              <a:t>자극적인 기사로 이목 끌기</a:t>
            </a:r>
            <a:endParaRPr lang="ko-KR" altLang="en-US" i="1" dirty="0">
              <a:latin typeface="Sandoll 고딕NeoRound 03 Lt" panose="020B0600000101010101" pitchFamily="34" charset="-127"/>
              <a:ea typeface="Sandoll 고딕NeoRound 03 Lt" panose="020B0600000101010101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221171" y="5694731"/>
            <a:ext cx="341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 </a:t>
            </a:r>
            <a:r>
              <a:rPr lang="ko-KR" altLang="en-US" dirty="0" smtClean="0">
                <a:latin typeface="Sandoll 고딕NeoRound 03 Lt" panose="020B0600000101010101" pitchFamily="34" charset="-127"/>
                <a:ea typeface="Sandoll 고딕NeoRound 03 Lt" panose="020B0600000101010101" pitchFamily="34" charset="-127"/>
              </a:rPr>
              <a:t>식의 마인드를 가진 기자들이 많음</a:t>
            </a:r>
            <a:endParaRPr lang="ko-KR" altLang="en-US" dirty="0">
              <a:latin typeface="Sandoll 고딕NeoRound 03 Lt" panose="020B0600000101010101" pitchFamily="34" charset="-127"/>
              <a:ea typeface="Sandoll 고딕NeoRound 03 Lt" panose="020B0600000101010101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58388" y="2919634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 smtClean="0">
                <a:latin typeface="Sandoll 고딕NeoRound 03 Lt" panose="020B0600000101010101" pitchFamily="34" charset="-127"/>
                <a:ea typeface="Sandoll 고딕NeoRound 03 Lt" panose="020B0600000101010101" pitchFamily="34" charset="-127"/>
              </a:rPr>
              <a:t>시간이 지난 뒤 기사 제목을 수정함</a:t>
            </a:r>
            <a:endParaRPr lang="ko-KR" altLang="en-US" i="1" dirty="0">
              <a:latin typeface="Sandoll 고딕NeoRound 03 Lt" panose="020B0600000101010101" pitchFamily="34" charset="-127"/>
              <a:ea typeface="Sandoll 고딕NeoRound 03 L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1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3849624"/>
            <a:ext cx="1426464" cy="0"/>
          </a:xfrm>
          <a:prstGeom prst="line">
            <a:avLst/>
          </a:prstGeom>
          <a:ln>
            <a:solidFill>
              <a:srgbClr val="0139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239520" y="1381760"/>
            <a:ext cx="9475671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dirty="0" smtClean="0">
                <a:solidFill>
                  <a:srgbClr val="0635C9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기러기 뉴스는</a:t>
            </a:r>
            <a:endParaRPr lang="en-US" altLang="ko-KR" sz="11500" dirty="0" smtClean="0">
              <a:solidFill>
                <a:srgbClr val="0635C9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11500" dirty="0" smtClean="0">
                <a:solidFill>
                  <a:srgbClr val="0635C9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일상</a:t>
            </a:r>
            <a:endParaRPr lang="ko-KR" altLang="en-US" sz="11500" dirty="0">
              <a:solidFill>
                <a:srgbClr val="0635C9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8" name="자유형 7"/>
          <p:cNvSpPr/>
          <p:nvPr/>
        </p:nvSpPr>
        <p:spPr>
          <a:xfrm>
            <a:off x="4279392" y="3283712"/>
            <a:ext cx="7912608" cy="1182624"/>
          </a:xfrm>
          <a:custGeom>
            <a:avLst/>
            <a:gdLst>
              <a:gd name="connsiteX0" fmla="*/ 0 w 5407152"/>
              <a:gd name="connsiteY0" fmla="*/ 597408 h 1182624"/>
              <a:gd name="connsiteX1" fmla="*/ 1700784 w 5407152"/>
              <a:gd name="connsiteY1" fmla="*/ 597408 h 1182624"/>
              <a:gd name="connsiteX2" fmla="*/ 1816608 w 5407152"/>
              <a:gd name="connsiteY2" fmla="*/ 396240 h 1182624"/>
              <a:gd name="connsiteX3" fmla="*/ 1920240 w 5407152"/>
              <a:gd name="connsiteY3" fmla="*/ 883920 h 1182624"/>
              <a:gd name="connsiteX4" fmla="*/ 2005584 w 5407152"/>
              <a:gd name="connsiteY4" fmla="*/ 237744 h 1182624"/>
              <a:gd name="connsiteX5" fmla="*/ 2127504 w 5407152"/>
              <a:gd name="connsiteY5" fmla="*/ 1182624 h 1182624"/>
              <a:gd name="connsiteX6" fmla="*/ 2243328 w 5407152"/>
              <a:gd name="connsiteY6" fmla="*/ 0 h 1182624"/>
              <a:gd name="connsiteX7" fmla="*/ 2328672 w 5407152"/>
              <a:gd name="connsiteY7" fmla="*/ 731520 h 1182624"/>
              <a:gd name="connsiteX8" fmla="*/ 2420112 w 5407152"/>
              <a:gd name="connsiteY8" fmla="*/ 560832 h 1182624"/>
              <a:gd name="connsiteX9" fmla="*/ 5407152 w 5407152"/>
              <a:gd name="connsiteY9" fmla="*/ 560832 h 1182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07152" h="1182624">
                <a:moveTo>
                  <a:pt x="0" y="597408"/>
                </a:moveTo>
                <a:lnTo>
                  <a:pt x="1700784" y="597408"/>
                </a:lnTo>
                <a:lnTo>
                  <a:pt x="1816608" y="396240"/>
                </a:lnTo>
                <a:lnTo>
                  <a:pt x="1920240" y="883920"/>
                </a:lnTo>
                <a:lnTo>
                  <a:pt x="2005584" y="237744"/>
                </a:lnTo>
                <a:lnTo>
                  <a:pt x="2127504" y="1182624"/>
                </a:lnTo>
                <a:lnTo>
                  <a:pt x="2243328" y="0"/>
                </a:lnTo>
                <a:lnTo>
                  <a:pt x="2328672" y="731520"/>
                </a:lnTo>
                <a:lnTo>
                  <a:pt x="2420112" y="560832"/>
                </a:lnTo>
                <a:lnTo>
                  <a:pt x="5407152" y="560832"/>
                </a:lnTo>
              </a:path>
            </a:pathLst>
          </a:custGeom>
          <a:noFill/>
          <a:ln>
            <a:solidFill>
              <a:srgbClr val="0139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13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3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9520" y="1381760"/>
            <a:ext cx="9475671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기러기 뉴스는</a:t>
            </a:r>
            <a:endParaRPr lang="en-US" altLang="ko-KR" sz="11500" dirty="0" smtClean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115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일상</a:t>
            </a:r>
            <a:endParaRPr lang="ko-KR" altLang="en-US" sz="11500" dirty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63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3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9520" y="1381760"/>
            <a:ext cx="9475671" cy="3631763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5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기러기 뉴스는</a:t>
            </a:r>
            <a:endParaRPr lang="en-US" altLang="ko-KR" sz="11500" dirty="0" smtClean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115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일상</a:t>
            </a:r>
            <a:endParaRPr lang="ko-KR" altLang="en-US" sz="11500" dirty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61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3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9520" y="2682240"/>
            <a:ext cx="9475671" cy="3631763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15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기러기 뉴스는</a:t>
            </a:r>
            <a:endParaRPr lang="en-US" altLang="ko-KR" sz="11500" dirty="0" smtClean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r>
              <a:rPr lang="ko-KR" altLang="en-US" sz="11500" dirty="0" smtClean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일상</a:t>
            </a:r>
            <a:endParaRPr lang="ko-KR" altLang="en-US" sz="11500" dirty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446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8704094" y="3652621"/>
            <a:ext cx="1353871" cy="1420166"/>
            <a:chOff x="7416233" y="5065323"/>
            <a:chExt cx="1353871" cy="1420166"/>
          </a:xfrm>
        </p:grpSpPr>
        <p:sp>
          <p:nvSpPr>
            <p:cNvPr id="3" name="사각형: 둥근 모서리 45">
              <a:extLst>
                <a:ext uri="{FF2B5EF4-FFF2-40B4-BE49-F238E27FC236}">
                  <a16:creationId xmlns:a16="http://schemas.microsoft.com/office/drawing/2014/main" id="{91D7E45F-7B94-432B-B131-EB1A17659074}"/>
                </a:ext>
              </a:extLst>
            </p:cNvPr>
            <p:cNvSpPr/>
            <p:nvPr/>
          </p:nvSpPr>
          <p:spPr>
            <a:xfrm>
              <a:off x="7416233" y="5065323"/>
              <a:ext cx="1353871" cy="1046023"/>
            </a:xfrm>
            <a:prstGeom prst="roundRect">
              <a:avLst>
                <a:gd name="adj" fmla="val 4670"/>
              </a:avLst>
            </a:prstGeom>
            <a:noFill/>
            <a:ln w="19050">
              <a:solidFill>
                <a:srgbClr val="0635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pic>
          <p:nvPicPr>
            <p:cNvPr id="6" name="그림 5" descr="그리기, 표지판, 음식, 옅은이(가) 표시된 사진&#10;&#10;자동 생성된 설명">
              <a:extLst>
                <a:ext uri="{FF2B5EF4-FFF2-40B4-BE49-F238E27FC236}">
                  <a16:creationId xmlns:a16="http://schemas.microsoft.com/office/drawing/2014/main" id="{336FD9BC-81B8-45C9-A9EE-0A5AE9FAA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9130" y="5194296"/>
              <a:ext cx="788076" cy="78807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96D129-D1B5-42E1-859B-CF88299F073F}"/>
                </a:ext>
              </a:extLst>
            </p:cNvPr>
            <p:cNvSpPr txBox="1"/>
            <p:nvPr/>
          </p:nvSpPr>
          <p:spPr>
            <a:xfrm>
              <a:off x="7811679" y="6146935"/>
              <a:ext cx="5629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>
                  <a:latin typeface="Sandoll 고딕Neo1유니코드 06 Sb" panose="020B0600000101010101" pitchFamily="34" charset="-127"/>
                  <a:ea typeface="Sandoll 고딕Neo1유니코드 06 Sb" panose="020B0600000101010101" pitchFamily="34" charset="-127"/>
                </a:rPr>
                <a:t>랭킹</a:t>
              </a:r>
              <a:endParaRPr lang="ko-KR" altLang="en-US" sz="1600" dirty="0">
                <a:latin typeface="Sandoll 고딕Neo1유니코드 06 Sb" panose="020B0600000101010101" pitchFamily="34" charset="-127"/>
                <a:ea typeface="Sandoll 고딕Neo1유니코드 06 Sb" panose="020B0600000101010101" pitchFamily="34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502286" y="3652621"/>
            <a:ext cx="1353871" cy="1414249"/>
            <a:chOff x="7416233" y="3147461"/>
            <a:chExt cx="1353871" cy="1414249"/>
          </a:xfrm>
        </p:grpSpPr>
        <p:pic>
          <p:nvPicPr>
            <p:cNvPr id="2" name="그림 1" descr="모니터, 앉아있는, 시계, 검은색이(가) 표시된 사진&#10;&#10;자동 생성된 설명">
              <a:extLst>
                <a:ext uri="{FF2B5EF4-FFF2-40B4-BE49-F238E27FC236}">
                  <a16:creationId xmlns:a16="http://schemas.microsoft.com/office/drawing/2014/main" id="{D3BD2529-AEEF-4F02-9013-CFEA9F593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7550" y="3299153"/>
              <a:ext cx="742640" cy="742638"/>
            </a:xfrm>
            <a:prstGeom prst="rect">
              <a:avLst/>
            </a:prstGeom>
          </p:spPr>
        </p:pic>
        <p:sp>
          <p:nvSpPr>
            <p:cNvPr id="4" name="사각형: 둥근 모서리 46">
              <a:extLst>
                <a:ext uri="{FF2B5EF4-FFF2-40B4-BE49-F238E27FC236}">
                  <a16:creationId xmlns:a16="http://schemas.microsoft.com/office/drawing/2014/main" id="{73B8CF21-394D-4DC8-AAAC-EF777F24E590}"/>
                </a:ext>
              </a:extLst>
            </p:cNvPr>
            <p:cNvSpPr/>
            <p:nvPr/>
          </p:nvSpPr>
          <p:spPr>
            <a:xfrm>
              <a:off x="7416233" y="3147461"/>
              <a:ext cx="1353871" cy="1046023"/>
            </a:xfrm>
            <a:prstGeom prst="roundRect">
              <a:avLst>
                <a:gd name="adj" fmla="val 4670"/>
              </a:avLst>
            </a:prstGeom>
            <a:noFill/>
            <a:ln w="19050">
              <a:solidFill>
                <a:srgbClr val="0635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4E059E-80CE-4D79-A849-46C3DC87D158}"/>
                </a:ext>
              </a:extLst>
            </p:cNvPr>
            <p:cNvSpPr txBox="1"/>
            <p:nvPr/>
          </p:nvSpPr>
          <p:spPr>
            <a:xfrm>
              <a:off x="7593672" y="4223156"/>
              <a:ext cx="9989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Sandoll 고딕Neo1유니코드 06 Sb" panose="020B0600000101010101" pitchFamily="34" charset="-127"/>
                  <a:ea typeface="Sandoll 고딕Neo1유니코드 06 Sb" panose="020B0600000101010101" pitchFamily="34" charset="-127"/>
                </a:rPr>
                <a:t>기사 평가</a:t>
              </a:r>
            </a:p>
          </p:txBody>
        </p:sp>
        <p:pic>
          <p:nvPicPr>
            <p:cNvPr id="10" name="그림 9" descr="옅은, 그리기이(가) 표시된 사진&#10;&#10;자동 생성된 설명">
              <a:extLst>
                <a:ext uri="{FF2B5EF4-FFF2-40B4-BE49-F238E27FC236}">
                  <a16:creationId xmlns:a16="http://schemas.microsoft.com/office/drawing/2014/main" id="{8DFA966D-2AA6-46D1-B250-D9C5FD48B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670" y="3877850"/>
              <a:ext cx="259880" cy="259880"/>
            </a:xfrm>
            <a:prstGeom prst="rect">
              <a:avLst/>
            </a:prstGeom>
          </p:spPr>
        </p:pic>
        <p:pic>
          <p:nvPicPr>
            <p:cNvPr id="11" name="그림 10" descr="음식, 그리기, 옅은이(가) 표시된 사진&#10;&#10;자동 생성된 설명">
              <a:extLst>
                <a:ext uri="{FF2B5EF4-FFF2-40B4-BE49-F238E27FC236}">
                  <a16:creationId xmlns:a16="http://schemas.microsoft.com/office/drawing/2014/main" id="{6F5E71F6-7AF5-4F87-B15B-88175127B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0190" y="3871093"/>
              <a:ext cx="219994" cy="219994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300478" y="3652621"/>
            <a:ext cx="1353871" cy="1422539"/>
            <a:chOff x="3249347" y="3177133"/>
            <a:chExt cx="1353871" cy="1422539"/>
          </a:xfrm>
        </p:grpSpPr>
        <p:sp>
          <p:nvSpPr>
            <p:cNvPr id="5" name="사각형: 둥근 모서리 47">
              <a:extLst>
                <a:ext uri="{FF2B5EF4-FFF2-40B4-BE49-F238E27FC236}">
                  <a16:creationId xmlns:a16="http://schemas.microsoft.com/office/drawing/2014/main" id="{530A6E66-A870-4242-88F3-606597F88166}"/>
                </a:ext>
              </a:extLst>
            </p:cNvPr>
            <p:cNvSpPr/>
            <p:nvPr/>
          </p:nvSpPr>
          <p:spPr>
            <a:xfrm>
              <a:off x="3249347" y="3177133"/>
              <a:ext cx="1353871" cy="1046023"/>
            </a:xfrm>
            <a:prstGeom prst="roundRect">
              <a:avLst>
                <a:gd name="adj" fmla="val 4670"/>
              </a:avLst>
            </a:prstGeom>
            <a:noFill/>
            <a:ln w="19050">
              <a:solidFill>
                <a:srgbClr val="0635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9431F0-B1BC-4894-AF6E-8C5F2A68E4C9}"/>
                </a:ext>
              </a:extLst>
            </p:cNvPr>
            <p:cNvSpPr txBox="1"/>
            <p:nvPr/>
          </p:nvSpPr>
          <p:spPr>
            <a:xfrm>
              <a:off x="3455640" y="4261118"/>
              <a:ext cx="9412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Sandoll 고딕Neo1유니코드 06 Sb" panose="020B0600000101010101" pitchFamily="34" charset="-127"/>
                  <a:ea typeface="Sandoll 고딕Neo1유니코드 06 Sb" panose="020B0600000101010101" pitchFamily="34" charset="-127"/>
                </a:rPr>
                <a:t>큐레이션</a:t>
              </a:r>
            </a:p>
          </p:txBody>
        </p:sp>
        <p:pic>
          <p:nvPicPr>
            <p:cNvPr id="12" name="그림 11" descr="옅은, 표지판, 그리기이(가) 표시된 사진&#10;&#10;자동 생성된 설명">
              <a:extLst>
                <a:ext uri="{FF2B5EF4-FFF2-40B4-BE49-F238E27FC236}">
                  <a16:creationId xmlns:a16="http://schemas.microsoft.com/office/drawing/2014/main" id="{8748015A-D157-4AE3-A278-7F06F60DC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9957" y="3303234"/>
              <a:ext cx="740364" cy="740362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C1397A-0A7B-401A-B691-D1E93EB03551}"/>
              </a:ext>
            </a:extLst>
          </p:cNvPr>
          <p:cNvGrpSpPr/>
          <p:nvPr/>
        </p:nvGrpSpPr>
        <p:grpSpPr>
          <a:xfrm>
            <a:off x="5716268" y="1113522"/>
            <a:ext cx="759463" cy="1488038"/>
            <a:chOff x="4881717" y="2637424"/>
            <a:chExt cx="759463" cy="1488038"/>
          </a:xfrm>
          <a:solidFill>
            <a:srgbClr val="0139D1"/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891CE06-AB48-4513-9CF1-C5C3C23384B6}"/>
                </a:ext>
              </a:extLst>
            </p:cNvPr>
            <p:cNvSpPr/>
            <p:nvPr/>
          </p:nvSpPr>
          <p:spPr>
            <a:xfrm>
              <a:off x="5581649" y="2638425"/>
              <a:ext cx="59531" cy="1485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635C9"/>
                </a:solidFill>
              </a:endParaRPr>
            </a:p>
          </p:txBody>
        </p:sp>
        <p:sp>
          <p:nvSpPr>
            <p:cNvPr id="19" name="자유형: 도형 13">
              <a:extLst>
                <a:ext uri="{FF2B5EF4-FFF2-40B4-BE49-F238E27FC236}">
                  <a16:creationId xmlns:a16="http://schemas.microsoft.com/office/drawing/2014/main" id="{173A8259-A6AC-4ED2-B367-131B35DB1D67}"/>
                </a:ext>
              </a:extLst>
            </p:cNvPr>
            <p:cNvSpPr/>
            <p:nvPr/>
          </p:nvSpPr>
          <p:spPr>
            <a:xfrm>
              <a:off x="4884098" y="2637424"/>
              <a:ext cx="623909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: 도형 14">
              <a:extLst>
                <a:ext uri="{FF2B5EF4-FFF2-40B4-BE49-F238E27FC236}">
                  <a16:creationId xmlns:a16="http://schemas.microsoft.com/office/drawing/2014/main" id="{FE6EE028-49D9-4FD5-973E-99CBBF565C2E}"/>
                </a:ext>
              </a:extLst>
            </p:cNvPr>
            <p:cNvSpPr/>
            <p:nvPr/>
          </p:nvSpPr>
          <p:spPr>
            <a:xfrm>
              <a:off x="4881717" y="3137334"/>
              <a:ext cx="649427" cy="479231"/>
            </a:xfrm>
            <a:custGeom>
              <a:avLst/>
              <a:gdLst/>
              <a:ahLst/>
              <a:cxnLst/>
              <a:rect l="l" t="t" r="r" b="b"/>
              <a:pathLst>
                <a:path w="614591" h="479231">
                  <a:moveTo>
                    <a:pt x="0" y="0"/>
                  </a:moveTo>
                  <a:lnTo>
                    <a:pt x="594187" y="0"/>
                  </a:lnTo>
                  <a:lnTo>
                    <a:pt x="594187" y="262258"/>
                  </a:lnTo>
                  <a:lnTo>
                    <a:pt x="73154" y="262258"/>
                  </a:lnTo>
                  <a:lnTo>
                    <a:pt x="73154" y="413045"/>
                  </a:lnTo>
                  <a:lnTo>
                    <a:pt x="614591" y="413045"/>
                  </a:lnTo>
                  <a:lnTo>
                    <a:pt x="614591" y="479231"/>
                  </a:lnTo>
                  <a:lnTo>
                    <a:pt x="0" y="479231"/>
                  </a:lnTo>
                  <a:lnTo>
                    <a:pt x="0" y="198062"/>
                  </a:lnTo>
                  <a:lnTo>
                    <a:pt x="520536" y="198062"/>
                  </a:lnTo>
                  <a:lnTo>
                    <a:pt x="520536" y="65191"/>
                  </a:lnTo>
                  <a:lnTo>
                    <a:pt x="0" y="651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: 도형 16">
              <a:extLst>
                <a:ext uri="{FF2B5EF4-FFF2-40B4-BE49-F238E27FC236}">
                  <a16:creationId xmlns:a16="http://schemas.microsoft.com/office/drawing/2014/main" id="{F58B2401-61CA-4339-B987-0469D7885078}"/>
                </a:ext>
              </a:extLst>
            </p:cNvPr>
            <p:cNvSpPr/>
            <p:nvPr/>
          </p:nvSpPr>
          <p:spPr>
            <a:xfrm>
              <a:off x="4881717" y="3633790"/>
              <a:ext cx="649427" cy="491672"/>
            </a:xfrm>
            <a:custGeom>
              <a:avLst/>
              <a:gdLst/>
              <a:ahLst/>
              <a:cxnLst/>
              <a:rect l="l" t="t" r="r" b="b"/>
              <a:pathLst>
                <a:path w="630018" h="491672">
                  <a:moveTo>
                    <a:pt x="0" y="0"/>
                  </a:moveTo>
                  <a:lnTo>
                    <a:pt x="630018" y="0"/>
                  </a:lnTo>
                  <a:lnTo>
                    <a:pt x="630018" y="491672"/>
                  </a:lnTo>
                  <a:lnTo>
                    <a:pt x="555371" y="491672"/>
                  </a:lnTo>
                  <a:lnTo>
                    <a:pt x="555371" y="66187"/>
                  </a:lnTo>
                  <a:lnTo>
                    <a:pt x="0" y="66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3" name="꺾인 연결선 22"/>
          <p:cNvCxnSpPr/>
          <p:nvPr/>
        </p:nvCxnSpPr>
        <p:spPr>
          <a:xfrm rot="10800000" flipV="1">
            <a:off x="2975611" y="2742406"/>
            <a:ext cx="3390089" cy="896143"/>
          </a:xfrm>
          <a:prstGeom prst="bentConnector3">
            <a:avLst>
              <a:gd name="adj1" fmla="val 100012"/>
            </a:avLst>
          </a:prstGeom>
          <a:ln w="57150" cap="sq">
            <a:solidFill>
              <a:srgbClr val="0139D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6163056" y="2742407"/>
            <a:ext cx="4064" cy="878617"/>
          </a:xfrm>
          <a:prstGeom prst="straightConnector1">
            <a:avLst/>
          </a:prstGeom>
          <a:ln w="57150" cap="sq">
            <a:solidFill>
              <a:srgbClr val="0139D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endCxn id="3" idx="0"/>
          </p:cNvCxnSpPr>
          <p:nvPr/>
        </p:nvCxnSpPr>
        <p:spPr>
          <a:xfrm>
            <a:off x="6174740" y="2743200"/>
            <a:ext cx="3206290" cy="909421"/>
          </a:xfrm>
          <a:prstGeom prst="bentConnector2">
            <a:avLst/>
          </a:prstGeom>
          <a:ln w="57150" cap="sq">
            <a:solidFill>
              <a:srgbClr val="0139D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912619" y="5134723"/>
            <a:ext cx="2306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신뢰도 높은 기사를 선별하여 보여줍니다</a:t>
            </a:r>
            <a:r>
              <a:rPr lang="en-US" altLang="ko-KR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.</a:t>
            </a:r>
            <a:endParaRPr lang="ko-KR" altLang="en-US" sz="1400" dirty="0">
              <a:latin typeface="Sandoll 고딕Neo1 01 Thin" panose="020B0600000101010101" pitchFamily="34" charset="-127"/>
              <a:ea typeface="Sandoll 고딕Neo1 01 Thin" panose="020B0600000101010101" pitchFamily="34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942522" y="5134723"/>
            <a:ext cx="25346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다양한 </a:t>
            </a:r>
            <a:r>
              <a:rPr lang="ko-KR" altLang="en-US" sz="1400" dirty="0" err="1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카테고리별</a:t>
            </a:r>
            <a:r>
              <a:rPr lang="ko-KR" altLang="en-US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 기사를 독자가 평가하고 이를 기반으로 기사와 기자의 신뢰도를 측정합니다</a:t>
            </a:r>
            <a:r>
              <a:rPr lang="en-US" altLang="ko-KR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.</a:t>
            </a:r>
            <a:endParaRPr lang="ko-KR" altLang="en-US" sz="1400" dirty="0">
              <a:latin typeface="Sandoll 고딕Neo1 01 Thin" panose="020B0600000101010101" pitchFamily="34" charset="-127"/>
              <a:ea typeface="Sandoll 고딕Neo1 01 Thin" panose="020B0600000101010101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27550" y="5134723"/>
            <a:ext cx="23069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매일 총 </a:t>
            </a:r>
            <a:r>
              <a:rPr lang="en-US" altLang="ko-KR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9</a:t>
            </a:r>
            <a:r>
              <a:rPr lang="ko-KR" altLang="en-US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개의 타이틀로 기자와 기사의 랭킹을 매겨 정보를 제공합니다</a:t>
            </a:r>
            <a:r>
              <a:rPr lang="en-US" altLang="ko-KR" sz="1400" dirty="0" smtClean="0">
                <a:latin typeface="Sandoll 고딕Neo1 01 Thin" panose="020B0600000101010101" pitchFamily="34" charset="-127"/>
                <a:ea typeface="Sandoll 고딕Neo1 01 Thin" panose="020B0600000101010101" pitchFamily="34" charset="-127"/>
              </a:rPr>
              <a:t>.</a:t>
            </a:r>
            <a:endParaRPr lang="ko-KR" altLang="en-US" sz="1400" dirty="0">
              <a:latin typeface="Sandoll 고딕Neo1 01 Thin" panose="020B0600000101010101" pitchFamily="34" charset="-127"/>
              <a:ea typeface="Sandoll 고딕Neo1 01 Thin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35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>
            <a:extLst>
              <a:ext uri="{FF2B5EF4-FFF2-40B4-BE49-F238E27FC236}">
                <a16:creationId xmlns:a16="http://schemas.microsoft.com/office/drawing/2014/main" id="{27643357-C985-4AD5-90CB-70B3C209A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0000">
            <a:off x="7290889" y="1531833"/>
            <a:ext cx="3770811" cy="528619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17EC0E-F35C-419E-B7BA-71F35BF96D96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11F0F-3DC8-452C-A61C-CEAC924F8A7F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기획의도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A924E-C669-4C40-B279-4CF954B67F8A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서비스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6656A-736D-4C02-A38E-7B8464AED1E3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기능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A4AE27-FF0B-4FE4-BEE0-9132D6A78662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BA8B4F-E402-4552-AD4E-78D24FB9BDD7}"/>
              </a:ext>
            </a:extLst>
          </p:cNvPr>
          <p:cNvSpPr/>
          <p:nvPr/>
        </p:nvSpPr>
        <p:spPr>
          <a:xfrm>
            <a:off x="-5994355" y="1602694"/>
            <a:ext cx="6096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--------------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기획의도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&amp;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배경설명</a:t>
            </a:r>
            <a:endParaRPr lang="ko-KR" alt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알리기 위해 제 역할을 다 하는 기자들도 있습니다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 (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우한 폐렴 시민기자 실종 사례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lang="ko-KR" alt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그래서 저희는 기사와 언론의 본질을 찾아보려고 노력했습니다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잠깐의 이슈로 시선을 끄는 자극적인 기사가 아닌 언론의 힘으로 문제를 해결하기 위해 노력하는 기자와 기사가 더 주목 받을 수 있는 서비스를 기획했습니다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AD82E5-1AE9-4B92-84B0-BDAB6AEFF495}"/>
              </a:ext>
            </a:extLst>
          </p:cNvPr>
          <p:cNvSpPr txBox="1"/>
          <p:nvPr/>
        </p:nvSpPr>
        <p:spPr>
          <a:xfrm>
            <a:off x="371475" y="459670"/>
            <a:ext cx="2444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물론 좋은 기자도 많습니다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.</a:t>
            </a:r>
            <a:endParaRPr lang="ko-KR" altLang="en-US" sz="1600" dirty="0">
              <a:latin typeface="Sandoll 아람 03 Bold" panose="020B0600000101010101" pitchFamily="34" charset="-127"/>
              <a:ea typeface="Sandoll 아람 03 Bold" panose="020B0600000101010101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9D07AB3-893D-4B0B-9C96-956959367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21324">
            <a:off x="405821" y="1564658"/>
            <a:ext cx="4211417" cy="76728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7ACED9-7701-4358-8C9E-B6854A32A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462" y="1357907"/>
            <a:ext cx="4266130" cy="84640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4016553E-4BEF-499E-8D29-0FAB16120BFC}"/>
              </a:ext>
            </a:extLst>
          </p:cNvPr>
          <p:cNvGrpSpPr/>
          <p:nvPr/>
        </p:nvGrpSpPr>
        <p:grpSpPr>
          <a:xfrm>
            <a:off x="6286837" y="2396749"/>
            <a:ext cx="4486150" cy="3239511"/>
            <a:chOff x="6539106" y="1717040"/>
            <a:chExt cx="4859020" cy="3919220"/>
          </a:xfrm>
        </p:grpSpPr>
        <p:sp>
          <p:nvSpPr>
            <p:cNvPr id="34" name="자유형 35">
              <a:extLst>
                <a:ext uri="{FF2B5EF4-FFF2-40B4-BE49-F238E27FC236}">
                  <a16:creationId xmlns:a16="http://schemas.microsoft.com/office/drawing/2014/main" id="{82BF6280-2562-42DE-9998-43E394FCF236}"/>
                </a:ext>
              </a:extLst>
            </p:cNvPr>
            <p:cNvSpPr/>
            <p:nvPr/>
          </p:nvSpPr>
          <p:spPr>
            <a:xfrm>
              <a:off x="6592446" y="1785620"/>
              <a:ext cx="4805680" cy="3850640"/>
            </a:xfrm>
            <a:custGeom>
              <a:avLst/>
              <a:gdLst>
                <a:gd name="connsiteX0" fmla="*/ 218452 w 2651760"/>
                <a:gd name="connsiteY0" fmla="*/ 0 h 4655184"/>
                <a:gd name="connsiteX1" fmla="*/ 2433308 w 2651760"/>
                <a:gd name="connsiteY1" fmla="*/ 0 h 4655184"/>
                <a:gd name="connsiteX2" fmla="*/ 2651760 w 2651760"/>
                <a:gd name="connsiteY2" fmla="*/ 218452 h 4655184"/>
                <a:gd name="connsiteX3" fmla="*/ 2651760 w 2651760"/>
                <a:gd name="connsiteY3" fmla="*/ 4099548 h 4655184"/>
                <a:gd name="connsiteX4" fmla="*/ 2433308 w 2651760"/>
                <a:gd name="connsiteY4" fmla="*/ 4318000 h 4655184"/>
                <a:gd name="connsiteX5" fmla="*/ 2036476 w 2651760"/>
                <a:gd name="connsiteY5" fmla="*/ 4318000 h 4655184"/>
                <a:gd name="connsiteX6" fmla="*/ 2052320 w 2651760"/>
                <a:gd name="connsiteY6" fmla="*/ 4368799 h 4655184"/>
                <a:gd name="connsiteX7" fmla="*/ 2232660 w 2651760"/>
                <a:gd name="connsiteY7" fmla="*/ 4655184 h 4655184"/>
                <a:gd name="connsiteX8" fmla="*/ 1950720 w 2651760"/>
                <a:gd name="connsiteY8" fmla="*/ 4528819 h 4655184"/>
                <a:gd name="connsiteX9" fmla="*/ 1821974 w 2651760"/>
                <a:gd name="connsiteY9" fmla="*/ 4336137 h 4655184"/>
                <a:gd name="connsiteX10" fmla="*/ 1812983 w 2651760"/>
                <a:gd name="connsiteY10" fmla="*/ 4318000 h 4655184"/>
                <a:gd name="connsiteX11" fmla="*/ 218452 w 2651760"/>
                <a:gd name="connsiteY11" fmla="*/ 4318000 h 4655184"/>
                <a:gd name="connsiteX12" fmla="*/ 0 w 2651760"/>
                <a:gd name="connsiteY12" fmla="*/ 4099548 h 4655184"/>
                <a:gd name="connsiteX13" fmla="*/ 0 w 2651760"/>
                <a:gd name="connsiteY13" fmla="*/ 218452 h 4655184"/>
                <a:gd name="connsiteX14" fmla="*/ 218452 w 2651760"/>
                <a:gd name="connsiteY14" fmla="*/ 0 h 465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1760" h="4655184">
                  <a:moveTo>
                    <a:pt x="218452" y="0"/>
                  </a:moveTo>
                  <a:lnTo>
                    <a:pt x="2433308" y="0"/>
                  </a:lnTo>
                  <a:cubicBezTo>
                    <a:pt x="2553956" y="0"/>
                    <a:pt x="2651760" y="97804"/>
                    <a:pt x="2651760" y="218452"/>
                  </a:cubicBezTo>
                  <a:lnTo>
                    <a:pt x="2651760" y="4099548"/>
                  </a:lnTo>
                  <a:cubicBezTo>
                    <a:pt x="2651760" y="4220196"/>
                    <a:pt x="2553956" y="4318000"/>
                    <a:pt x="2433308" y="4318000"/>
                  </a:cubicBezTo>
                  <a:lnTo>
                    <a:pt x="2036476" y="4318000"/>
                  </a:lnTo>
                  <a:lnTo>
                    <a:pt x="2052320" y="4368799"/>
                  </a:lnTo>
                  <a:cubicBezTo>
                    <a:pt x="2091267" y="4451772"/>
                    <a:pt x="2180378" y="4569459"/>
                    <a:pt x="2232660" y="4655184"/>
                  </a:cubicBezTo>
                  <a:cubicBezTo>
                    <a:pt x="2128732" y="4639944"/>
                    <a:pt x="2029883" y="4611263"/>
                    <a:pt x="1950720" y="4528819"/>
                  </a:cubicBezTo>
                  <a:cubicBezTo>
                    <a:pt x="1911139" y="4487597"/>
                    <a:pt x="1861185" y="4410445"/>
                    <a:pt x="1821974" y="4336137"/>
                  </a:cubicBezTo>
                  <a:lnTo>
                    <a:pt x="1812983" y="4318000"/>
                  </a:lnTo>
                  <a:lnTo>
                    <a:pt x="218452" y="4318000"/>
                  </a:lnTo>
                  <a:cubicBezTo>
                    <a:pt x="97804" y="4318000"/>
                    <a:pt x="0" y="4220196"/>
                    <a:pt x="0" y="4099548"/>
                  </a:cubicBezTo>
                  <a:lnTo>
                    <a:pt x="0" y="218452"/>
                  </a:lnTo>
                  <a:cubicBezTo>
                    <a:pt x="0" y="97804"/>
                    <a:pt x="97804" y="0"/>
                    <a:pt x="21845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 36">
              <a:extLst>
                <a:ext uri="{FF2B5EF4-FFF2-40B4-BE49-F238E27FC236}">
                  <a16:creationId xmlns:a16="http://schemas.microsoft.com/office/drawing/2014/main" id="{A3FB9512-8530-45A5-9D20-4F90A9854E4A}"/>
                </a:ext>
              </a:extLst>
            </p:cNvPr>
            <p:cNvSpPr/>
            <p:nvPr/>
          </p:nvSpPr>
          <p:spPr>
            <a:xfrm>
              <a:off x="6539106" y="1717040"/>
              <a:ext cx="4805680" cy="3850640"/>
            </a:xfrm>
            <a:custGeom>
              <a:avLst/>
              <a:gdLst>
                <a:gd name="connsiteX0" fmla="*/ 218452 w 2651760"/>
                <a:gd name="connsiteY0" fmla="*/ 0 h 4655184"/>
                <a:gd name="connsiteX1" fmla="*/ 2433308 w 2651760"/>
                <a:gd name="connsiteY1" fmla="*/ 0 h 4655184"/>
                <a:gd name="connsiteX2" fmla="*/ 2651760 w 2651760"/>
                <a:gd name="connsiteY2" fmla="*/ 218452 h 4655184"/>
                <a:gd name="connsiteX3" fmla="*/ 2651760 w 2651760"/>
                <a:gd name="connsiteY3" fmla="*/ 4099548 h 4655184"/>
                <a:gd name="connsiteX4" fmla="*/ 2433308 w 2651760"/>
                <a:gd name="connsiteY4" fmla="*/ 4318000 h 4655184"/>
                <a:gd name="connsiteX5" fmla="*/ 2036476 w 2651760"/>
                <a:gd name="connsiteY5" fmla="*/ 4318000 h 4655184"/>
                <a:gd name="connsiteX6" fmla="*/ 2052320 w 2651760"/>
                <a:gd name="connsiteY6" fmla="*/ 4368799 h 4655184"/>
                <a:gd name="connsiteX7" fmla="*/ 2232660 w 2651760"/>
                <a:gd name="connsiteY7" fmla="*/ 4655184 h 4655184"/>
                <a:gd name="connsiteX8" fmla="*/ 1950720 w 2651760"/>
                <a:gd name="connsiteY8" fmla="*/ 4528819 h 4655184"/>
                <a:gd name="connsiteX9" fmla="*/ 1821974 w 2651760"/>
                <a:gd name="connsiteY9" fmla="*/ 4336137 h 4655184"/>
                <a:gd name="connsiteX10" fmla="*/ 1812983 w 2651760"/>
                <a:gd name="connsiteY10" fmla="*/ 4318000 h 4655184"/>
                <a:gd name="connsiteX11" fmla="*/ 218452 w 2651760"/>
                <a:gd name="connsiteY11" fmla="*/ 4318000 h 4655184"/>
                <a:gd name="connsiteX12" fmla="*/ 0 w 2651760"/>
                <a:gd name="connsiteY12" fmla="*/ 4099548 h 4655184"/>
                <a:gd name="connsiteX13" fmla="*/ 0 w 2651760"/>
                <a:gd name="connsiteY13" fmla="*/ 218452 h 4655184"/>
                <a:gd name="connsiteX14" fmla="*/ 218452 w 2651760"/>
                <a:gd name="connsiteY14" fmla="*/ 0 h 465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51760" h="4655184">
                  <a:moveTo>
                    <a:pt x="218452" y="0"/>
                  </a:moveTo>
                  <a:lnTo>
                    <a:pt x="2433308" y="0"/>
                  </a:lnTo>
                  <a:cubicBezTo>
                    <a:pt x="2553956" y="0"/>
                    <a:pt x="2651760" y="97804"/>
                    <a:pt x="2651760" y="218452"/>
                  </a:cubicBezTo>
                  <a:lnTo>
                    <a:pt x="2651760" y="4099548"/>
                  </a:lnTo>
                  <a:cubicBezTo>
                    <a:pt x="2651760" y="4220196"/>
                    <a:pt x="2553956" y="4318000"/>
                    <a:pt x="2433308" y="4318000"/>
                  </a:cubicBezTo>
                  <a:lnTo>
                    <a:pt x="2036476" y="4318000"/>
                  </a:lnTo>
                  <a:lnTo>
                    <a:pt x="2052320" y="4368799"/>
                  </a:lnTo>
                  <a:cubicBezTo>
                    <a:pt x="2091267" y="4451772"/>
                    <a:pt x="2180378" y="4569459"/>
                    <a:pt x="2232660" y="4655184"/>
                  </a:cubicBezTo>
                  <a:cubicBezTo>
                    <a:pt x="2128732" y="4639944"/>
                    <a:pt x="2029883" y="4611263"/>
                    <a:pt x="1950720" y="4528819"/>
                  </a:cubicBezTo>
                  <a:cubicBezTo>
                    <a:pt x="1911139" y="4487597"/>
                    <a:pt x="1861185" y="4410445"/>
                    <a:pt x="1821974" y="4336137"/>
                  </a:cubicBezTo>
                  <a:lnTo>
                    <a:pt x="1812983" y="4318000"/>
                  </a:lnTo>
                  <a:lnTo>
                    <a:pt x="218452" y="4318000"/>
                  </a:lnTo>
                  <a:cubicBezTo>
                    <a:pt x="97804" y="4318000"/>
                    <a:pt x="0" y="4220196"/>
                    <a:pt x="0" y="4099548"/>
                  </a:cubicBezTo>
                  <a:lnTo>
                    <a:pt x="0" y="218452"/>
                  </a:lnTo>
                  <a:cubicBezTo>
                    <a:pt x="0" y="97804"/>
                    <a:pt x="97804" y="0"/>
                    <a:pt x="218452" y="0"/>
                  </a:cubicBezTo>
                  <a:close/>
                </a:path>
              </a:pathLst>
            </a:custGeom>
            <a:solidFill>
              <a:srgbClr val="F69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F4EEA88-50D2-40E2-96C2-B9C9BC603C51}"/>
              </a:ext>
            </a:extLst>
          </p:cNvPr>
          <p:cNvSpPr txBox="1"/>
          <p:nvPr/>
        </p:nvSpPr>
        <p:spPr>
          <a:xfrm>
            <a:off x="6481487" y="2596111"/>
            <a:ext cx="4146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연말에 어울리는 가슴 따뜻한 </a:t>
            </a:r>
            <a:r>
              <a:rPr lang="ko-KR" altLang="en-US" sz="24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기사네요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나의 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년은 어땠나 돌아보는 시간이었습니다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기자님 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~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내년에도 계속 좋은 글 부탁드려요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감사합니다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.</a:t>
            </a:r>
            <a:endParaRPr lang="ko-KR" altLang="en-US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38" name="모서리가 둥근 직사각형 39">
            <a:extLst>
              <a:ext uri="{FF2B5EF4-FFF2-40B4-BE49-F238E27FC236}">
                <a16:creationId xmlns:a16="http://schemas.microsoft.com/office/drawing/2014/main" id="{D59A95EC-9FFA-4D1C-A9D1-13C89627E5EE}"/>
              </a:ext>
            </a:extLst>
          </p:cNvPr>
          <p:cNvSpPr/>
          <p:nvPr/>
        </p:nvSpPr>
        <p:spPr>
          <a:xfrm>
            <a:off x="6620851" y="4887108"/>
            <a:ext cx="1600255" cy="27337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3D15A2-92FB-4615-8C2D-A738EA4C2A13}"/>
              </a:ext>
            </a:extLst>
          </p:cNvPr>
          <p:cNvSpPr txBox="1"/>
          <p:nvPr/>
        </p:nvSpPr>
        <p:spPr>
          <a:xfrm>
            <a:off x="6667477" y="4874379"/>
            <a:ext cx="1553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네이버 </a:t>
            </a:r>
            <a:r>
              <a:rPr lang="en-US" altLang="ko-KR" sz="1200" dirty="0">
                <a:solidFill>
                  <a:schemeClr val="bg1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| mj01****</a:t>
            </a:r>
            <a:endParaRPr lang="ko-KR" altLang="en-US" sz="1200" dirty="0">
              <a:solidFill>
                <a:schemeClr val="bg1"/>
              </a:solidFill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8F204A7-C4CA-4B6C-B15A-5BFFADED8152}"/>
              </a:ext>
            </a:extLst>
          </p:cNvPr>
          <p:cNvGrpSpPr/>
          <p:nvPr/>
        </p:nvGrpSpPr>
        <p:grpSpPr>
          <a:xfrm>
            <a:off x="1285201" y="2396749"/>
            <a:ext cx="4486150" cy="3239511"/>
            <a:chOff x="1285201" y="2396749"/>
            <a:chExt cx="4486150" cy="3239511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6227500B-A302-4C91-BCA5-60600254DD09}"/>
                </a:ext>
              </a:extLst>
            </p:cNvPr>
            <p:cNvGrpSpPr/>
            <p:nvPr/>
          </p:nvGrpSpPr>
          <p:grpSpPr>
            <a:xfrm>
              <a:off x="1285201" y="2396749"/>
              <a:ext cx="4486150" cy="3239511"/>
              <a:chOff x="835910" y="1717040"/>
              <a:chExt cx="4859020" cy="3919220"/>
            </a:xfrm>
          </p:grpSpPr>
          <p:sp>
            <p:nvSpPr>
              <p:cNvPr id="24" name="자유형 8">
                <a:extLst>
                  <a:ext uri="{FF2B5EF4-FFF2-40B4-BE49-F238E27FC236}">
                    <a16:creationId xmlns:a16="http://schemas.microsoft.com/office/drawing/2014/main" id="{A39F2A05-5A5D-422A-BD2A-CB98309BE77B}"/>
                  </a:ext>
                </a:extLst>
              </p:cNvPr>
              <p:cNvSpPr/>
              <p:nvPr/>
            </p:nvSpPr>
            <p:spPr>
              <a:xfrm flipH="1">
                <a:off x="889250" y="1785620"/>
                <a:ext cx="4805680" cy="3850640"/>
              </a:xfrm>
              <a:custGeom>
                <a:avLst/>
                <a:gdLst>
                  <a:gd name="connsiteX0" fmla="*/ 218452 w 2651760"/>
                  <a:gd name="connsiteY0" fmla="*/ 0 h 4655184"/>
                  <a:gd name="connsiteX1" fmla="*/ 2433308 w 2651760"/>
                  <a:gd name="connsiteY1" fmla="*/ 0 h 4655184"/>
                  <a:gd name="connsiteX2" fmla="*/ 2651760 w 2651760"/>
                  <a:gd name="connsiteY2" fmla="*/ 218452 h 4655184"/>
                  <a:gd name="connsiteX3" fmla="*/ 2651760 w 2651760"/>
                  <a:gd name="connsiteY3" fmla="*/ 4099548 h 4655184"/>
                  <a:gd name="connsiteX4" fmla="*/ 2433308 w 2651760"/>
                  <a:gd name="connsiteY4" fmla="*/ 4318000 h 4655184"/>
                  <a:gd name="connsiteX5" fmla="*/ 2036476 w 2651760"/>
                  <a:gd name="connsiteY5" fmla="*/ 4318000 h 4655184"/>
                  <a:gd name="connsiteX6" fmla="*/ 2052320 w 2651760"/>
                  <a:gd name="connsiteY6" fmla="*/ 4368799 h 4655184"/>
                  <a:gd name="connsiteX7" fmla="*/ 2232660 w 2651760"/>
                  <a:gd name="connsiteY7" fmla="*/ 4655184 h 4655184"/>
                  <a:gd name="connsiteX8" fmla="*/ 1950720 w 2651760"/>
                  <a:gd name="connsiteY8" fmla="*/ 4528819 h 4655184"/>
                  <a:gd name="connsiteX9" fmla="*/ 1821974 w 2651760"/>
                  <a:gd name="connsiteY9" fmla="*/ 4336137 h 4655184"/>
                  <a:gd name="connsiteX10" fmla="*/ 1812983 w 2651760"/>
                  <a:gd name="connsiteY10" fmla="*/ 4318000 h 4655184"/>
                  <a:gd name="connsiteX11" fmla="*/ 218452 w 2651760"/>
                  <a:gd name="connsiteY11" fmla="*/ 4318000 h 4655184"/>
                  <a:gd name="connsiteX12" fmla="*/ 0 w 2651760"/>
                  <a:gd name="connsiteY12" fmla="*/ 4099548 h 4655184"/>
                  <a:gd name="connsiteX13" fmla="*/ 0 w 2651760"/>
                  <a:gd name="connsiteY13" fmla="*/ 218452 h 4655184"/>
                  <a:gd name="connsiteX14" fmla="*/ 218452 w 2651760"/>
                  <a:gd name="connsiteY14" fmla="*/ 0 h 465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1760" h="4655184">
                    <a:moveTo>
                      <a:pt x="218452" y="0"/>
                    </a:moveTo>
                    <a:lnTo>
                      <a:pt x="2433308" y="0"/>
                    </a:lnTo>
                    <a:cubicBezTo>
                      <a:pt x="2553956" y="0"/>
                      <a:pt x="2651760" y="97804"/>
                      <a:pt x="2651760" y="218452"/>
                    </a:cubicBezTo>
                    <a:lnTo>
                      <a:pt x="2651760" y="4099548"/>
                    </a:lnTo>
                    <a:cubicBezTo>
                      <a:pt x="2651760" y="4220196"/>
                      <a:pt x="2553956" y="4318000"/>
                      <a:pt x="2433308" y="4318000"/>
                    </a:cubicBezTo>
                    <a:lnTo>
                      <a:pt x="2036476" y="4318000"/>
                    </a:lnTo>
                    <a:lnTo>
                      <a:pt x="2052320" y="4368799"/>
                    </a:lnTo>
                    <a:cubicBezTo>
                      <a:pt x="2091267" y="4451772"/>
                      <a:pt x="2180378" y="4569459"/>
                      <a:pt x="2232660" y="4655184"/>
                    </a:cubicBezTo>
                    <a:cubicBezTo>
                      <a:pt x="2128732" y="4639944"/>
                      <a:pt x="2029883" y="4611263"/>
                      <a:pt x="1950720" y="4528819"/>
                    </a:cubicBezTo>
                    <a:cubicBezTo>
                      <a:pt x="1911139" y="4487597"/>
                      <a:pt x="1861185" y="4410445"/>
                      <a:pt x="1821974" y="4336137"/>
                    </a:cubicBezTo>
                    <a:lnTo>
                      <a:pt x="1812983" y="4318000"/>
                    </a:lnTo>
                    <a:lnTo>
                      <a:pt x="218452" y="4318000"/>
                    </a:lnTo>
                    <a:cubicBezTo>
                      <a:pt x="97804" y="4318000"/>
                      <a:pt x="0" y="4220196"/>
                      <a:pt x="0" y="4099548"/>
                    </a:cubicBezTo>
                    <a:lnTo>
                      <a:pt x="0" y="218452"/>
                    </a:lnTo>
                    <a:cubicBezTo>
                      <a:pt x="0" y="97804"/>
                      <a:pt x="97804" y="0"/>
                      <a:pt x="218452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자유형 7">
                <a:extLst>
                  <a:ext uri="{FF2B5EF4-FFF2-40B4-BE49-F238E27FC236}">
                    <a16:creationId xmlns:a16="http://schemas.microsoft.com/office/drawing/2014/main" id="{81DD02DB-772B-42AE-9138-A65E0945018A}"/>
                  </a:ext>
                </a:extLst>
              </p:cNvPr>
              <p:cNvSpPr/>
              <p:nvPr/>
            </p:nvSpPr>
            <p:spPr>
              <a:xfrm flipH="1">
                <a:off x="835910" y="1717040"/>
                <a:ext cx="4805680" cy="3850640"/>
              </a:xfrm>
              <a:custGeom>
                <a:avLst/>
                <a:gdLst>
                  <a:gd name="connsiteX0" fmla="*/ 218452 w 2651760"/>
                  <a:gd name="connsiteY0" fmla="*/ 0 h 4655184"/>
                  <a:gd name="connsiteX1" fmla="*/ 2433308 w 2651760"/>
                  <a:gd name="connsiteY1" fmla="*/ 0 h 4655184"/>
                  <a:gd name="connsiteX2" fmla="*/ 2651760 w 2651760"/>
                  <a:gd name="connsiteY2" fmla="*/ 218452 h 4655184"/>
                  <a:gd name="connsiteX3" fmla="*/ 2651760 w 2651760"/>
                  <a:gd name="connsiteY3" fmla="*/ 4099548 h 4655184"/>
                  <a:gd name="connsiteX4" fmla="*/ 2433308 w 2651760"/>
                  <a:gd name="connsiteY4" fmla="*/ 4318000 h 4655184"/>
                  <a:gd name="connsiteX5" fmla="*/ 2036476 w 2651760"/>
                  <a:gd name="connsiteY5" fmla="*/ 4318000 h 4655184"/>
                  <a:gd name="connsiteX6" fmla="*/ 2052320 w 2651760"/>
                  <a:gd name="connsiteY6" fmla="*/ 4368799 h 4655184"/>
                  <a:gd name="connsiteX7" fmla="*/ 2232660 w 2651760"/>
                  <a:gd name="connsiteY7" fmla="*/ 4655184 h 4655184"/>
                  <a:gd name="connsiteX8" fmla="*/ 1950720 w 2651760"/>
                  <a:gd name="connsiteY8" fmla="*/ 4528819 h 4655184"/>
                  <a:gd name="connsiteX9" fmla="*/ 1821974 w 2651760"/>
                  <a:gd name="connsiteY9" fmla="*/ 4336137 h 4655184"/>
                  <a:gd name="connsiteX10" fmla="*/ 1812983 w 2651760"/>
                  <a:gd name="connsiteY10" fmla="*/ 4318000 h 4655184"/>
                  <a:gd name="connsiteX11" fmla="*/ 218452 w 2651760"/>
                  <a:gd name="connsiteY11" fmla="*/ 4318000 h 4655184"/>
                  <a:gd name="connsiteX12" fmla="*/ 0 w 2651760"/>
                  <a:gd name="connsiteY12" fmla="*/ 4099548 h 4655184"/>
                  <a:gd name="connsiteX13" fmla="*/ 0 w 2651760"/>
                  <a:gd name="connsiteY13" fmla="*/ 218452 h 4655184"/>
                  <a:gd name="connsiteX14" fmla="*/ 218452 w 2651760"/>
                  <a:gd name="connsiteY14" fmla="*/ 0 h 465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51760" h="4655184">
                    <a:moveTo>
                      <a:pt x="218452" y="0"/>
                    </a:moveTo>
                    <a:lnTo>
                      <a:pt x="2433308" y="0"/>
                    </a:lnTo>
                    <a:cubicBezTo>
                      <a:pt x="2553956" y="0"/>
                      <a:pt x="2651760" y="97804"/>
                      <a:pt x="2651760" y="218452"/>
                    </a:cubicBezTo>
                    <a:lnTo>
                      <a:pt x="2651760" y="4099548"/>
                    </a:lnTo>
                    <a:cubicBezTo>
                      <a:pt x="2651760" y="4220196"/>
                      <a:pt x="2553956" y="4318000"/>
                      <a:pt x="2433308" y="4318000"/>
                    </a:cubicBezTo>
                    <a:lnTo>
                      <a:pt x="2036476" y="4318000"/>
                    </a:lnTo>
                    <a:lnTo>
                      <a:pt x="2052320" y="4368799"/>
                    </a:lnTo>
                    <a:cubicBezTo>
                      <a:pt x="2091267" y="4451772"/>
                      <a:pt x="2180378" y="4569459"/>
                      <a:pt x="2232660" y="4655184"/>
                    </a:cubicBezTo>
                    <a:cubicBezTo>
                      <a:pt x="2128732" y="4639944"/>
                      <a:pt x="2029883" y="4611263"/>
                      <a:pt x="1950720" y="4528819"/>
                    </a:cubicBezTo>
                    <a:cubicBezTo>
                      <a:pt x="1911139" y="4487597"/>
                      <a:pt x="1861185" y="4410445"/>
                      <a:pt x="1821974" y="4336137"/>
                    </a:cubicBezTo>
                    <a:lnTo>
                      <a:pt x="1812983" y="4318000"/>
                    </a:lnTo>
                    <a:lnTo>
                      <a:pt x="218452" y="4318000"/>
                    </a:lnTo>
                    <a:cubicBezTo>
                      <a:pt x="97804" y="4318000"/>
                      <a:pt x="0" y="4220196"/>
                      <a:pt x="0" y="4099548"/>
                    </a:cubicBezTo>
                    <a:lnTo>
                      <a:pt x="0" y="218452"/>
                    </a:lnTo>
                    <a:cubicBezTo>
                      <a:pt x="0" y="97804"/>
                      <a:pt x="97804" y="0"/>
                      <a:pt x="218452" y="0"/>
                    </a:cubicBezTo>
                    <a:close/>
                  </a:path>
                </a:pathLst>
              </a:custGeom>
              <a:solidFill>
                <a:srgbClr val="6259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ED654D-302F-46FB-AD15-40C3607E2C0B}"/>
                </a:ext>
              </a:extLst>
            </p:cNvPr>
            <p:cNvSpPr txBox="1"/>
            <p:nvPr/>
          </p:nvSpPr>
          <p:spPr>
            <a:xfrm>
              <a:off x="1465317" y="2601740"/>
              <a:ext cx="407590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좋은 기사 </a:t>
              </a:r>
              <a:r>
                <a:rPr lang="ko-KR" altLang="en-US" sz="2400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써주셔서</a:t>
              </a:r>
              <a:r>
                <a:rPr lang="ko-KR" altLang="en-US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 감사합니다</a:t>
              </a:r>
              <a:r>
                <a:rPr lang="en-US" altLang="ko-KR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. </a:t>
              </a:r>
              <a:r>
                <a:rPr lang="ko-KR" altLang="en-US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늘 기자님 관심있게</a:t>
              </a:r>
              <a:endPara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endParaRPr>
            </a:p>
            <a:p>
              <a:r>
                <a:rPr lang="ko-KR" altLang="en-US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보고 있습니다</a:t>
              </a:r>
              <a:r>
                <a:rPr lang="en-US" altLang="ko-KR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.</a:t>
              </a:r>
            </a:p>
            <a:p>
              <a:r>
                <a:rPr lang="ko-KR" altLang="en-US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앞으로도 좋은 기사 필요한기사 많이 </a:t>
              </a:r>
              <a:r>
                <a:rPr lang="ko-KR" altLang="en-US" sz="2400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써주십쇼</a:t>
              </a:r>
              <a:r>
                <a:rPr lang="en-US" altLang="ko-KR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. </a:t>
              </a:r>
              <a:r>
                <a:rPr lang="ko-KR" altLang="en-US" sz="2400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andoll 격동고딕" panose="020B0600000101010101" pitchFamily="34" charset="-127"/>
                  <a:ea typeface="Sandoll 격동고딕" panose="020B0600000101010101" pitchFamily="34" charset="-127"/>
                </a:rPr>
                <a:t>화이팅</a:t>
              </a:r>
              <a:endPara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ndoll 격동고딕" panose="020B0600000101010101" pitchFamily="34" charset="-127"/>
                <a:ea typeface="Sandoll 격동고딕" panose="020B0600000101010101" pitchFamily="34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5C14A1E-E314-493B-9FF8-9EBA8789CF37}"/>
                </a:ext>
              </a:extLst>
            </p:cNvPr>
            <p:cNvGrpSpPr/>
            <p:nvPr/>
          </p:nvGrpSpPr>
          <p:grpSpPr>
            <a:xfrm>
              <a:off x="1532401" y="4851616"/>
              <a:ext cx="1651249" cy="283358"/>
              <a:chOff x="2115297" y="4398916"/>
              <a:chExt cx="1651249" cy="283358"/>
            </a:xfrm>
          </p:grpSpPr>
          <p:sp>
            <p:nvSpPr>
              <p:cNvPr id="28" name="모서리가 둥근 직사각형 10">
                <a:extLst>
                  <a:ext uri="{FF2B5EF4-FFF2-40B4-BE49-F238E27FC236}">
                    <a16:creationId xmlns:a16="http://schemas.microsoft.com/office/drawing/2014/main" id="{7AECB71F-9FF3-467B-BFF9-C433F3C0ED29}"/>
                  </a:ext>
                </a:extLst>
              </p:cNvPr>
              <p:cNvSpPr/>
              <p:nvPr/>
            </p:nvSpPr>
            <p:spPr>
              <a:xfrm>
                <a:off x="2115297" y="4408897"/>
                <a:ext cx="1651249" cy="27337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D0EFD9-6080-4905-9E0F-AC454A670A39}"/>
                  </a:ext>
                </a:extLst>
              </p:cNvPr>
              <p:cNvSpPr txBox="1"/>
              <p:nvPr/>
            </p:nvSpPr>
            <p:spPr>
              <a:xfrm>
                <a:off x="2145589" y="4398916"/>
                <a:ext cx="16209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1"/>
                    </a:solidFill>
                    <a:latin typeface="Sandoll 격동고딕" panose="020B0600000101010101" pitchFamily="34" charset="-127"/>
                    <a:ea typeface="Sandoll 격동고딕" panose="020B0600000101010101" pitchFamily="34" charset="-127"/>
                  </a:rPr>
                  <a:t>네이버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Sandoll 격동고딕" panose="020B0600000101010101" pitchFamily="34" charset="-127"/>
                    <a:ea typeface="Sandoll 격동고딕" panose="020B0600000101010101" pitchFamily="34" charset="-127"/>
                  </a:rPr>
                  <a:t> | </a:t>
                </a:r>
                <a:r>
                  <a:rPr lang="en-US" altLang="ko-KR" sz="1200" dirty="0" err="1">
                    <a:solidFill>
                      <a:schemeClr val="bg1"/>
                    </a:solidFill>
                    <a:latin typeface="Sandoll 격동고딕" panose="020B0600000101010101" pitchFamily="34" charset="-127"/>
                    <a:ea typeface="Sandoll 격동고딕" panose="020B0600000101010101" pitchFamily="34" charset="-127"/>
                  </a:rPr>
                  <a:t>woup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Sandoll 격동고딕" panose="020B0600000101010101" pitchFamily="34" charset="-127"/>
                    <a:ea typeface="Sandoll 격동고딕" panose="020B0600000101010101" pitchFamily="34" charset="-127"/>
                  </a:rPr>
                  <a:t>****</a:t>
                </a:r>
                <a:endParaRPr lang="ko-KR" altLang="en-US" sz="1200" dirty="0">
                  <a:solidFill>
                    <a:schemeClr val="bg1"/>
                  </a:solidFill>
                  <a:latin typeface="Sandoll 격동고딕" panose="020B0600000101010101" pitchFamily="34" charset="-127"/>
                  <a:ea typeface="Sandoll 격동고딕" panose="020B0600000101010101" pitchFamily="34" charset="-127"/>
                </a:endParaRPr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10C06F2-10B1-4305-B35C-487272B0B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7827" y="4851616"/>
              <a:ext cx="2105385" cy="312849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2F9D8CA-F3C7-4BF5-AD5D-749310E5F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7754" y="4858459"/>
            <a:ext cx="1852497" cy="29381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42AE819-6A8E-484D-BE9F-FC71E5B30B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98" b="95666" l="4063" r="96875">
                        <a14:foregroundMark x1="8125" y1="94118" x2="74375" y2="99381"/>
                        <a14:foregroundMark x1="74375" y1="99381" x2="96875" y2="95975"/>
                        <a14:foregroundMark x1="96875" y1="95975" x2="64688" y2="86068"/>
                        <a14:foregroundMark x1="4063" y1="91022" x2="17500" y2="910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792" y="4851616"/>
            <a:ext cx="2003511" cy="202229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248B2A1-D209-488D-854E-73CEC66710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34" b="97799" l="1258" r="95283">
                        <a14:foregroundMark x1="7233" y1="90881" x2="95597" y2="95597"/>
                        <a14:foregroundMark x1="1258" y1="97799" x2="9434" y2="911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86878" y="4840625"/>
            <a:ext cx="2003511" cy="200351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1BD728B-AA44-4EBB-BC5B-82D60AEC9BEC}"/>
              </a:ext>
            </a:extLst>
          </p:cNvPr>
          <p:cNvSpPr txBox="1"/>
          <p:nvPr/>
        </p:nvSpPr>
        <p:spPr>
          <a:xfrm>
            <a:off x="2296303" y="6642556"/>
            <a:ext cx="16081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자료 출처 </a:t>
            </a:r>
            <a:r>
              <a:rPr lang="en-US" altLang="ko-KR" sz="8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: </a:t>
            </a:r>
            <a:r>
              <a:rPr lang="ko-KR" altLang="en-US" sz="8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네이버 뉴스</a:t>
            </a:r>
            <a:r>
              <a:rPr lang="en-US" altLang="ko-KR" sz="8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, </a:t>
            </a:r>
            <a:r>
              <a:rPr lang="ko-KR" altLang="en-US" sz="800" dirty="0">
                <a:latin typeface="Sandoll 고딕Neo1유니코드 01 Th" panose="020B0600000101010101" pitchFamily="34" charset="-127"/>
                <a:ea typeface="Sandoll 고딕Neo1유니코드 01 Th" panose="020B0600000101010101" pitchFamily="34" charset="-127"/>
              </a:rPr>
              <a:t>얼굴공방</a:t>
            </a:r>
          </a:p>
        </p:txBody>
      </p:sp>
    </p:spTree>
    <p:extLst>
      <p:ext uri="{BB962C8B-B14F-4D97-AF65-F5344CB8AC3E}">
        <p14:creationId xmlns:p14="http://schemas.microsoft.com/office/powerpoint/2010/main" val="296464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17EC0E-F35C-419E-B7BA-71F35BF96D96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11F0F-3DC8-452C-A61C-CEAC924F8A7F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기획의도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A924E-C669-4C40-B279-4CF954B67F8A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서비스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6656A-736D-4C02-A38E-7B8464AED1E3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기능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A4AE27-FF0B-4FE4-BEE0-9132D6A78662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3B5A42-20FF-4547-BA84-C367306EBEF3}"/>
              </a:ext>
            </a:extLst>
          </p:cNvPr>
          <p:cNvSpPr txBox="1"/>
          <p:nvPr/>
        </p:nvSpPr>
        <p:spPr>
          <a:xfrm>
            <a:off x="371475" y="459670"/>
            <a:ext cx="1468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그래서 우리는</a:t>
            </a:r>
            <a:r>
              <a:rPr lang="en-US" altLang="ko-KR" sz="1600" dirty="0" smtClean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?</a:t>
            </a:r>
            <a:endParaRPr lang="ko-KR" altLang="en-US" sz="1600" dirty="0">
              <a:latin typeface="Sandoll 아람 03 Bold" panose="020B0600000101010101" pitchFamily="34" charset="-127"/>
              <a:ea typeface="Sandoll 아람 03 Bold" panose="020B0600000101010101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6360" y="1021080"/>
            <a:ext cx="10121873" cy="5678478"/>
            <a:chOff x="731520" y="1097280"/>
            <a:chExt cx="10121873" cy="5678478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1889968" y="6230518"/>
              <a:ext cx="577945" cy="457200"/>
            </a:xfrm>
            <a:prstGeom prst="roundRect">
              <a:avLst/>
            </a:prstGeom>
            <a:solidFill>
              <a:srgbClr val="870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2775938" y="6230518"/>
              <a:ext cx="577945" cy="457200"/>
            </a:xfrm>
            <a:prstGeom prst="roundRect">
              <a:avLst/>
            </a:prstGeom>
            <a:solidFill>
              <a:srgbClr val="870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2503461" y="5210322"/>
              <a:ext cx="2250830" cy="457200"/>
            </a:xfrm>
            <a:prstGeom prst="roundRect">
              <a:avLst/>
            </a:prstGeom>
            <a:solidFill>
              <a:srgbClr val="870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2259621" y="1186962"/>
              <a:ext cx="2250830" cy="457200"/>
            </a:xfrm>
            <a:prstGeom prst="roundRect">
              <a:avLst/>
            </a:prstGeom>
            <a:solidFill>
              <a:srgbClr val="870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731520" y="1097280"/>
              <a:ext cx="10121873" cy="5678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200" dirty="0" smtClean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독자는 매일  </a:t>
              </a:r>
              <a:r>
                <a:rPr lang="ko-KR" altLang="en-US" sz="2200" dirty="0" smtClean="0">
                  <a:solidFill>
                    <a:schemeClr val="bg1"/>
                  </a:solidFill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누군지도 모를 기자 </a:t>
              </a:r>
              <a:r>
                <a:rPr lang="ko-KR" altLang="en-US" sz="2200" dirty="0" smtClean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가 작성한 볼품없는 기사들을 보고 있습니다</a:t>
              </a:r>
              <a:r>
                <a:rPr lang="en-US" altLang="ko-KR" sz="2200" dirty="0" smtClean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200" dirty="0" smtClean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언론을 돈을 버는 수단으로만 생각하는 기자들이 있고</a:t>
              </a:r>
              <a:r>
                <a:rPr lang="en-US" altLang="ko-KR" sz="2200" dirty="0" smtClean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200" dirty="0" smtClean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그런 기자들이 자극적인 기사</a:t>
              </a:r>
              <a:r>
                <a:rPr lang="en-US" altLang="ko-KR" sz="2200" dirty="0" smtClean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, </a:t>
              </a:r>
              <a:r>
                <a:rPr lang="ko-KR" altLang="en-US" sz="2200" dirty="0" smtClean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속보를 가장한 오보 기사 등을 작성하고 있습니다</a:t>
              </a:r>
              <a:r>
                <a:rPr lang="en-US" altLang="ko-KR" sz="2200" dirty="0" smtClean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2200" dirty="0">
                <a:latin typeface="Sandoll 네모니 02 Oblique" panose="020B0600000101010101" pitchFamily="34" charset="-127"/>
                <a:ea typeface="Sandoll 네모니 02 Oblique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200" dirty="0" smtClean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반면에 진실을 알리기 위해 제 역할을 다 하는 기자들도 있습니다</a:t>
              </a:r>
              <a:r>
                <a:rPr lang="en-US" altLang="ko-KR" sz="2200" dirty="0" smtClean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200" dirty="0" smtClean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예를 들면 우한 폐렴을 알린 중국의 한 시민기자</a:t>
              </a:r>
              <a:r>
                <a:rPr lang="en-US" altLang="ko-KR" sz="2200" dirty="0" smtClean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200" dirty="0" smtClean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또는 민중의 소리에 글을 쓰는 기자들이 존재합니다</a:t>
              </a:r>
              <a:r>
                <a:rPr lang="en-US" altLang="ko-KR" sz="2200" dirty="0" smtClean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2200" dirty="0">
                <a:latin typeface="Sandoll 네모니 02 Oblique" panose="020B0600000101010101" pitchFamily="34" charset="-127"/>
                <a:ea typeface="Sandoll 네모니 02 Oblique" panose="020B0600000101010101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200" dirty="0" smtClean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그래서 우리는  </a:t>
              </a:r>
              <a:r>
                <a:rPr lang="ko-KR" altLang="en-US" sz="2200" dirty="0" smtClean="0">
                  <a:solidFill>
                    <a:schemeClr val="bg1"/>
                  </a:solidFill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기사와 언론의 본질 </a:t>
              </a:r>
              <a:r>
                <a:rPr lang="ko-KR" altLang="en-US" sz="2200" dirty="0" smtClean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을 찾기 위해 노력했습니다</a:t>
              </a:r>
              <a:r>
                <a:rPr lang="en-US" altLang="ko-KR" sz="2200" dirty="0" smtClean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200" dirty="0" smtClean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잠깐의 이슈로 시선을 끄는 자극적인 기사가 아닌 언론의 힘으로 문제를 해결하기 위해 노력하는 </a:t>
              </a:r>
              <a:r>
                <a:rPr lang="ko-KR" altLang="en-US" sz="2200" dirty="0" smtClean="0">
                  <a:solidFill>
                    <a:schemeClr val="bg1"/>
                  </a:solidFill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기자 </a:t>
              </a:r>
              <a:r>
                <a:rPr lang="ko-KR" altLang="en-US" sz="2200" dirty="0" smtClean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와 </a:t>
              </a:r>
              <a:r>
                <a:rPr lang="ko-KR" altLang="en-US" sz="2200" dirty="0" smtClean="0">
                  <a:solidFill>
                    <a:schemeClr val="bg1"/>
                  </a:solidFill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기사 </a:t>
              </a:r>
              <a:r>
                <a:rPr lang="ko-KR" altLang="en-US" sz="2200" dirty="0" smtClean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가 더 주목받을 수 있는 서비스를 기획해보았습니다</a:t>
              </a:r>
              <a:r>
                <a:rPr lang="en-US" altLang="ko-KR" sz="2200" dirty="0" smtClean="0">
                  <a:latin typeface="Sandoll 네모니 02 Oblique" panose="020B0600000101010101" pitchFamily="34" charset="-127"/>
                  <a:ea typeface="Sandoll 네모니 02 Oblique" panose="020B0600000101010101" pitchFamily="34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930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17EC0E-F35C-419E-B7BA-71F35BF96D96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6F206-E154-467D-A0A8-55F67EA3DF60}"/>
              </a:ext>
            </a:extLst>
          </p:cNvPr>
          <p:cNvSpPr txBox="1"/>
          <p:nvPr/>
        </p:nvSpPr>
        <p:spPr>
          <a:xfrm>
            <a:off x="12485862" y="1840841"/>
            <a:ext cx="115288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01. </a:t>
            </a:r>
            <a:r>
              <a:rPr lang="ko-KR" altLang="en-US" sz="1600" dirty="0">
                <a:latin typeface="Noto Serif KR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2BAC6-F4BE-4919-99F6-BB9165B5A937}"/>
              </a:ext>
            </a:extLst>
          </p:cNvPr>
          <p:cNvSpPr txBox="1"/>
          <p:nvPr/>
        </p:nvSpPr>
        <p:spPr>
          <a:xfrm>
            <a:off x="12485862" y="2636940"/>
            <a:ext cx="236475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02. </a:t>
            </a:r>
            <a:r>
              <a:rPr lang="ko-KR" altLang="en-US" sz="1600" dirty="0">
                <a:latin typeface="Noto Serif KR"/>
              </a:rPr>
              <a:t>기획의도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배경설명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97D2D-2054-443F-BCD6-F6B0CD3B093A}"/>
              </a:ext>
            </a:extLst>
          </p:cNvPr>
          <p:cNvSpPr txBox="1"/>
          <p:nvPr/>
        </p:nvSpPr>
        <p:spPr>
          <a:xfrm>
            <a:off x="12485862" y="3433039"/>
            <a:ext cx="241123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03. </a:t>
            </a:r>
            <a:r>
              <a:rPr lang="ko-KR" altLang="en-US" sz="1600" dirty="0">
                <a:latin typeface="Noto Serif KR"/>
              </a:rPr>
              <a:t>해결책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서비스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87A96-6A02-4E39-8310-E6C66FA7CFBF}"/>
              </a:ext>
            </a:extLst>
          </p:cNvPr>
          <p:cNvSpPr txBox="1"/>
          <p:nvPr/>
        </p:nvSpPr>
        <p:spPr>
          <a:xfrm>
            <a:off x="12485862" y="4229138"/>
            <a:ext cx="135806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04. </a:t>
            </a:r>
            <a:r>
              <a:rPr lang="ko-KR" altLang="en-US" sz="1600" dirty="0">
                <a:latin typeface="Noto Serif KR"/>
              </a:rPr>
              <a:t>기능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473E8-B7BF-472F-A267-F333AE70720C}"/>
              </a:ext>
            </a:extLst>
          </p:cNvPr>
          <p:cNvSpPr txBox="1"/>
          <p:nvPr/>
        </p:nvSpPr>
        <p:spPr>
          <a:xfrm>
            <a:off x="12485862" y="5025237"/>
            <a:ext cx="2159566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05. </a:t>
            </a:r>
            <a:r>
              <a:rPr lang="ko-KR" altLang="en-US" sz="1600" dirty="0">
                <a:latin typeface="Noto Serif KR"/>
              </a:rPr>
              <a:t>기대효과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마무리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11F0F-3DC8-452C-A61C-CEAC924F8A7F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A924E-C669-4C40-B279-4CF954B67F8A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6656A-736D-4C02-A38E-7B8464AED1E3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기능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A4AE27-FF0B-4FE4-BEE0-9132D6A78662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0D06D6-C45B-4841-8E4C-60E61DB8A0C3}"/>
              </a:ext>
            </a:extLst>
          </p:cNvPr>
          <p:cNvSpPr/>
          <p:nvPr/>
        </p:nvSpPr>
        <p:spPr>
          <a:xfrm>
            <a:off x="-6793497" y="2491272"/>
            <a:ext cx="6448425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---------------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구체적 해결책 제시 단계</a:t>
            </a:r>
            <a:endParaRPr lang="ko-KR" altLang="en-US" sz="1400" dirty="0"/>
          </a:p>
          <a:p>
            <a:r>
              <a:rPr lang="ko-KR" altLang="en-US" dirty="0"/>
              <a:t>쓰레기를 줄이려면 어떻게 해야 할까요</a:t>
            </a:r>
            <a:r>
              <a:rPr lang="en-US" altLang="ko-KR" dirty="0"/>
              <a:t>?</a:t>
            </a:r>
            <a:endParaRPr lang="ko-KR" altLang="en-US" sz="1400" dirty="0"/>
          </a:p>
          <a:p>
            <a:r>
              <a:rPr lang="ko-KR" altLang="en-US" dirty="0"/>
              <a:t>기사를 음식이라 비유한다면</a:t>
            </a:r>
            <a:r>
              <a:rPr lang="en-US" altLang="ko-KR" dirty="0"/>
              <a:t>, </a:t>
            </a:r>
            <a:r>
              <a:rPr lang="ko-KR" altLang="en-US" dirty="0"/>
              <a:t>그 기사를 만드는 사람은 요리사가 될 것입니다</a:t>
            </a:r>
            <a:r>
              <a:rPr lang="en-US" altLang="ko-KR" dirty="0"/>
              <a:t>.</a:t>
            </a:r>
            <a:endParaRPr lang="ko-KR" altLang="en-US" sz="1400" dirty="0"/>
          </a:p>
          <a:p>
            <a:r>
              <a:rPr lang="ko-KR" altLang="en-US" dirty="0"/>
              <a:t>매일 맛보는 기사의 맛을 평가하고 이를 기반으로 기자의 신뢰도를 측정합니다</a:t>
            </a:r>
            <a:r>
              <a:rPr lang="en-US" altLang="ko-KR" dirty="0"/>
              <a:t>.</a:t>
            </a:r>
            <a:endParaRPr lang="ko-KR" altLang="en-US" sz="1400" dirty="0"/>
          </a:p>
          <a:p>
            <a:r>
              <a:rPr lang="ko-KR" altLang="en-US" dirty="0"/>
              <a:t>자극적인 내용인 </a:t>
            </a:r>
            <a:r>
              <a:rPr lang="en-US" altLang="ko-KR" dirty="0"/>
              <a:t>MSG</a:t>
            </a:r>
            <a:r>
              <a:rPr lang="ko-KR" altLang="en-US" dirty="0"/>
              <a:t>로 장사를 해오던 기자들은 더 이상 기존과 같은 방법으로는 독자를 만날 수조차 없을 것입니다</a:t>
            </a:r>
            <a:r>
              <a:rPr lang="en-US" altLang="ko-KR" dirty="0"/>
              <a:t>.</a:t>
            </a:r>
            <a:endParaRPr lang="ko-KR" altLang="en-US" sz="1400" dirty="0"/>
          </a:p>
          <a:p>
            <a:r>
              <a:rPr lang="ko-KR" altLang="en-US" dirty="0"/>
              <a:t>이는 곧 조회수와 매출이 줄어든다는 이야기가 됩니다</a:t>
            </a:r>
            <a:r>
              <a:rPr lang="en-US" altLang="ko-KR" dirty="0"/>
              <a:t>.</a:t>
            </a:r>
            <a:endParaRPr lang="ko-KR" altLang="en-US" sz="1400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이에 순위를 매김으로써 더욱 더 효과적으로 기자들을 자극할 수 있을 것입니다</a:t>
            </a:r>
            <a:r>
              <a:rPr lang="en-US" altLang="ko-KR" dirty="0"/>
              <a:t>.</a:t>
            </a:r>
            <a:endParaRPr lang="ko-KR" alt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A7FD4D-ABDC-45AE-BBB0-8B10B333C4BF}"/>
              </a:ext>
            </a:extLst>
          </p:cNvPr>
          <p:cNvSpPr txBox="1"/>
          <p:nvPr/>
        </p:nvSpPr>
        <p:spPr>
          <a:xfrm>
            <a:off x="371475" y="459670"/>
            <a:ext cx="3485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쓰레기를 줄이려면 어떻게 해야 할까요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?</a:t>
            </a:r>
            <a:endParaRPr lang="ko-KR" altLang="en-US" sz="1600" dirty="0">
              <a:latin typeface="Sandoll 아람 03 Bold" panose="020B0600000101010101" pitchFamily="34" charset="-127"/>
              <a:ea typeface="Sandoll 아람 03 Bold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2560" y="4229138"/>
            <a:ext cx="3238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Sandoll 고딕NeoRound 06 Sb" panose="020B0600000101010101" pitchFamily="34" charset="-127"/>
                <a:ea typeface="Sandoll 고딕NeoRound 06 Sb" panose="020B0600000101010101" pitchFamily="34" charset="-127"/>
              </a:rPr>
              <a:t>자극적인 맛으로 </a:t>
            </a:r>
            <a:r>
              <a:rPr lang="en-US" altLang="ko-KR" dirty="0" smtClean="0">
                <a:latin typeface="Sandoll 고딕NeoRound 06 Sb" panose="020B0600000101010101" pitchFamily="34" charset="-127"/>
                <a:ea typeface="Sandoll 고딕NeoRound 06 Sb" panose="020B0600000101010101" pitchFamily="34" charset="-127"/>
              </a:rPr>
              <a:t>MSG</a:t>
            </a:r>
            <a:r>
              <a:rPr lang="ko-KR" altLang="en-US" dirty="0" smtClean="0">
                <a:latin typeface="Sandoll 고딕NeoRound 06 Sb" panose="020B0600000101010101" pitchFamily="34" charset="-127"/>
                <a:ea typeface="Sandoll 고딕NeoRound 06 Sb" panose="020B0600000101010101" pitchFamily="34" charset="-127"/>
              </a:rPr>
              <a:t>를 첨가한 </a:t>
            </a:r>
            <a:endParaRPr lang="en-US" altLang="ko-KR" dirty="0" smtClean="0">
              <a:latin typeface="Sandoll 고딕NeoRound 06 Sb" panose="020B0600000101010101" pitchFamily="34" charset="-127"/>
              <a:ea typeface="Sandoll 고딕NeoRound 06 Sb" panose="020B0600000101010101" pitchFamily="34" charset="-127"/>
            </a:endParaRPr>
          </a:p>
          <a:p>
            <a:r>
              <a:rPr lang="ko-KR" altLang="en-US" dirty="0" smtClean="0">
                <a:latin typeface="Sandoll 고딕NeoRound 06 Sb" panose="020B0600000101010101" pitchFamily="34" charset="-127"/>
                <a:ea typeface="Sandoll 고딕NeoRound 06 Sb" panose="020B0600000101010101" pitchFamily="34" charset="-127"/>
              </a:rPr>
              <a:t>요리를 매일 먹을 수는 없다</a:t>
            </a:r>
            <a:r>
              <a:rPr lang="en-US" altLang="ko-KR" dirty="0" smtClean="0">
                <a:latin typeface="Sandoll 고딕NeoRound 06 Sb" panose="020B0600000101010101" pitchFamily="34" charset="-127"/>
                <a:ea typeface="Sandoll 고딕NeoRound 06 Sb" panose="020B0600000101010101" pitchFamily="34" charset="-127"/>
              </a:rPr>
              <a:t>.</a:t>
            </a:r>
            <a:endParaRPr lang="ko-KR" altLang="en-US" dirty="0">
              <a:latin typeface="Sandoll 고딕NeoRound 06 Sb" panose="020B0600000101010101" pitchFamily="34" charset="-127"/>
              <a:ea typeface="Sandoll 고딕NeoRound 06 Sb" panose="020B0600000101010101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80690" y="4229138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Sandoll 고딕NeoRound 06 Sb" panose="020B0600000101010101" pitchFamily="34" charset="-127"/>
                <a:ea typeface="Sandoll 고딕NeoRound 06 Sb" panose="020B0600000101010101" pitchFamily="34" charset="-127"/>
              </a:rPr>
              <a:t>매일 자극적인 기사를 쓰는 기자라면</a:t>
            </a:r>
            <a:endParaRPr lang="en-US" altLang="ko-KR" dirty="0" smtClean="0">
              <a:latin typeface="Sandoll 고딕NeoRound 06 Sb" panose="020B0600000101010101" pitchFamily="34" charset="-127"/>
              <a:ea typeface="Sandoll 고딕NeoRound 06 Sb" panose="020B0600000101010101" pitchFamily="34" charset="-127"/>
            </a:endParaRPr>
          </a:p>
          <a:p>
            <a:r>
              <a:rPr lang="ko-KR" altLang="en-US" dirty="0" smtClean="0">
                <a:latin typeface="Sandoll 고딕NeoRound 06 Sb" panose="020B0600000101010101" pitchFamily="34" charset="-127"/>
                <a:ea typeface="Sandoll 고딕NeoRound 06 Sb" panose="020B0600000101010101" pitchFamily="34" charset="-127"/>
              </a:rPr>
              <a:t>더 이상 보지 않을 것이다</a:t>
            </a:r>
            <a:r>
              <a:rPr lang="en-US" altLang="ko-KR" dirty="0" smtClean="0">
                <a:latin typeface="Sandoll 고딕NeoRound 06 Sb" panose="020B0600000101010101" pitchFamily="34" charset="-127"/>
                <a:ea typeface="Sandoll 고딕NeoRound 06 Sb" panose="020B0600000101010101" pitchFamily="34" charset="-127"/>
              </a:rPr>
              <a:t>.</a:t>
            </a:r>
            <a:endParaRPr lang="ko-KR" altLang="en-US" dirty="0">
              <a:latin typeface="Sandoll 고딕NeoRound 06 Sb" panose="020B0600000101010101" pitchFamily="34" charset="-127"/>
              <a:ea typeface="Sandoll 고딕NeoRound 06 Sb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0C0E4F-532F-418A-AA30-D1E5DA055241}"/>
              </a:ext>
            </a:extLst>
          </p:cNvPr>
          <p:cNvSpPr txBox="1"/>
          <p:nvPr/>
        </p:nvSpPr>
        <p:spPr>
          <a:xfrm>
            <a:off x="4130465" y="5363791"/>
            <a:ext cx="4922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조회수 </a:t>
            </a:r>
            <a:r>
              <a:rPr lang="en-US" altLang="ko-KR" sz="6000" dirty="0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/ </a:t>
            </a:r>
            <a:r>
              <a:rPr lang="ko-KR" altLang="en-US" sz="6000" dirty="0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매</a:t>
            </a:r>
            <a:r>
              <a:rPr lang="ko-KR" altLang="en-US" sz="6000" dirty="0" smtClean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출</a:t>
            </a:r>
            <a:endParaRPr lang="ko-KR" altLang="en-US" sz="6000" dirty="0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35" name="화살표: 아래쪽 37">
            <a:extLst>
              <a:ext uri="{FF2B5EF4-FFF2-40B4-BE49-F238E27FC236}">
                <a16:creationId xmlns:a16="http://schemas.microsoft.com/office/drawing/2014/main" id="{FBF238CE-A353-415B-AE45-096ADD050E0C}"/>
              </a:ext>
            </a:extLst>
          </p:cNvPr>
          <p:cNvSpPr/>
          <p:nvPr/>
        </p:nvSpPr>
        <p:spPr>
          <a:xfrm>
            <a:off x="3492260" y="5356951"/>
            <a:ext cx="616723" cy="1245083"/>
          </a:xfrm>
          <a:prstGeom prst="downArrow">
            <a:avLst/>
          </a:prstGeom>
          <a:solidFill>
            <a:srgbClr val="063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98094" y="1463039"/>
            <a:ext cx="2986802" cy="266730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628" y="1656191"/>
            <a:ext cx="2350577" cy="235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3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1E9B61-8C1C-4C95-9100-E20E8D840D3A}"/>
              </a:ext>
            </a:extLst>
          </p:cNvPr>
          <p:cNvSpPr txBox="1"/>
          <p:nvPr/>
        </p:nvSpPr>
        <p:spPr>
          <a:xfrm rot="2700000">
            <a:off x="2208202" y="3405434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충격</a:t>
            </a:r>
            <a:r>
              <a:rPr lang="en-US" altLang="ko-KR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Sandoll 돌 02 Medium" panose="020B0600000101010101" pitchFamily="34" charset="-127"/>
              <a:ea typeface="Sandoll 돌 02 Medium" panose="020B0600000101010101" pitchFamily="34" charset="-127"/>
            </a:endParaRPr>
          </a:p>
        </p:txBody>
      </p:sp>
      <p:pic>
        <p:nvPicPr>
          <p:cNvPr id="1030" name="Picture 6" descr="dish png에 대한 이미지 검색결과">
            <a:extLst>
              <a:ext uri="{FF2B5EF4-FFF2-40B4-BE49-F238E27FC236}">
                <a16:creationId xmlns:a16="http://schemas.microsoft.com/office/drawing/2014/main" id="{4A247D7C-BD91-4FAC-928C-2E4BFF9EE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52" y="5365109"/>
            <a:ext cx="3339053" cy="142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E17EC0E-F35C-419E-B7BA-71F35BF96D96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6F206-E154-467D-A0A8-55F67EA3DF60}"/>
              </a:ext>
            </a:extLst>
          </p:cNvPr>
          <p:cNvSpPr txBox="1"/>
          <p:nvPr/>
        </p:nvSpPr>
        <p:spPr>
          <a:xfrm>
            <a:off x="12485862" y="1840841"/>
            <a:ext cx="115288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01. </a:t>
            </a:r>
            <a:r>
              <a:rPr lang="ko-KR" altLang="en-US" sz="1600" dirty="0">
                <a:latin typeface="Noto Serif KR"/>
              </a:rPr>
              <a:t>팀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2BAC6-F4BE-4919-99F6-BB9165B5A937}"/>
              </a:ext>
            </a:extLst>
          </p:cNvPr>
          <p:cNvSpPr txBox="1"/>
          <p:nvPr/>
        </p:nvSpPr>
        <p:spPr>
          <a:xfrm>
            <a:off x="12485862" y="2636940"/>
            <a:ext cx="2364750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02. </a:t>
            </a:r>
            <a:r>
              <a:rPr lang="ko-KR" altLang="en-US" sz="1600" dirty="0">
                <a:latin typeface="Noto Serif KR"/>
              </a:rPr>
              <a:t>기획의도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배경설명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97D2D-2054-443F-BCD6-F6B0CD3B093A}"/>
              </a:ext>
            </a:extLst>
          </p:cNvPr>
          <p:cNvSpPr txBox="1"/>
          <p:nvPr/>
        </p:nvSpPr>
        <p:spPr>
          <a:xfrm>
            <a:off x="12485862" y="3433039"/>
            <a:ext cx="2411238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03. </a:t>
            </a:r>
            <a:r>
              <a:rPr lang="ko-KR" altLang="en-US" sz="1600" dirty="0">
                <a:latin typeface="Noto Serif KR"/>
              </a:rPr>
              <a:t>해결책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서비스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87A96-6A02-4E39-8310-E6C66FA7CFBF}"/>
              </a:ext>
            </a:extLst>
          </p:cNvPr>
          <p:cNvSpPr txBox="1"/>
          <p:nvPr/>
        </p:nvSpPr>
        <p:spPr>
          <a:xfrm>
            <a:off x="12485862" y="4229138"/>
            <a:ext cx="1358064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04. </a:t>
            </a:r>
            <a:r>
              <a:rPr lang="ko-KR" altLang="en-US" sz="1600" dirty="0">
                <a:latin typeface="Noto Serif KR"/>
              </a:rPr>
              <a:t>기능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473E8-B7BF-472F-A267-F333AE70720C}"/>
              </a:ext>
            </a:extLst>
          </p:cNvPr>
          <p:cNvSpPr txBox="1"/>
          <p:nvPr/>
        </p:nvSpPr>
        <p:spPr>
          <a:xfrm>
            <a:off x="12485862" y="5025237"/>
            <a:ext cx="2159566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1600" dirty="0">
                <a:latin typeface="Noto Serif KR"/>
              </a:rPr>
              <a:t>05. </a:t>
            </a:r>
            <a:r>
              <a:rPr lang="ko-KR" altLang="en-US" sz="1600" dirty="0">
                <a:latin typeface="Noto Serif KR"/>
              </a:rPr>
              <a:t>기대효과 </a:t>
            </a:r>
            <a:r>
              <a:rPr lang="en-US" altLang="ko-KR" sz="1600" dirty="0">
                <a:latin typeface="Noto Serif KR"/>
              </a:rPr>
              <a:t>&amp; </a:t>
            </a:r>
            <a:r>
              <a:rPr lang="ko-KR" altLang="en-US" sz="1600" dirty="0">
                <a:latin typeface="Noto Serif KR"/>
              </a:rPr>
              <a:t>마무리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11F0F-3DC8-452C-A61C-CEAC924F8A7F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9A924E-C669-4C40-B279-4CF954B67F8A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6656A-736D-4C02-A38E-7B8464AED1E3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기능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A4AE27-FF0B-4FE4-BEE0-9132D6A78662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0D06D6-C45B-4841-8E4C-60E61DB8A0C3}"/>
              </a:ext>
            </a:extLst>
          </p:cNvPr>
          <p:cNvSpPr/>
          <p:nvPr/>
        </p:nvSpPr>
        <p:spPr>
          <a:xfrm>
            <a:off x="-6793497" y="2491272"/>
            <a:ext cx="6448425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---------------</a:t>
            </a: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구체적 해결책 제시 단계</a:t>
            </a:r>
            <a:endParaRPr lang="ko-KR" altLang="en-US" sz="1400" dirty="0"/>
          </a:p>
          <a:p>
            <a:r>
              <a:rPr lang="ko-KR" altLang="en-US" dirty="0"/>
              <a:t>쓰레기를 줄이려면 어떻게 해야 할까요</a:t>
            </a:r>
            <a:r>
              <a:rPr lang="en-US" altLang="ko-KR" dirty="0"/>
              <a:t>?</a:t>
            </a:r>
            <a:endParaRPr lang="ko-KR" altLang="en-US" sz="1400" dirty="0"/>
          </a:p>
          <a:p>
            <a:r>
              <a:rPr lang="ko-KR" altLang="en-US" dirty="0"/>
              <a:t>기사를 음식이라 비유한다면</a:t>
            </a:r>
            <a:r>
              <a:rPr lang="en-US" altLang="ko-KR" dirty="0"/>
              <a:t>, </a:t>
            </a:r>
            <a:r>
              <a:rPr lang="ko-KR" altLang="en-US" dirty="0"/>
              <a:t>그 기사를 만드는 사람은 요리사가 될 것입니다</a:t>
            </a:r>
            <a:r>
              <a:rPr lang="en-US" altLang="ko-KR" dirty="0"/>
              <a:t>.</a:t>
            </a:r>
            <a:endParaRPr lang="ko-KR" altLang="en-US" sz="1400" dirty="0"/>
          </a:p>
          <a:p>
            <a:r>
              <a:rPr lang="ko-KR" altLang="en-US" dirty="0"/>
              <a:t>매일 맛보는 기사의 맛을 평가하고 이를 기반으로 기자의 신뢰도를 측정합니다</a:t>
            </a:r>
            <a:r>
              <a:rPr lang="en-US" altLang="ko-KR" dirty="0"/>
              <a:t>.</a:t>
            </a:r>
            <a:endParaRPr lang="ko-KR" altLang="en-US" sz="1400" dirty="0"/>
          </a:p>
          <a:p>
            <a:r>
              <a:rPr lang="ko-KR" altLang="en-US" dirty="0"/>
              <a:t>자극적인 내용인 </a:t>
            </a:r>
            <a:r>
              <a:rPr lang="en-US" altLang="ko-KR" dirty="0"/>
              <a:t>MSG</a:t>
            </a:r>
            <a:r>
              <a:rPr lang="ko-KR" altLang="en-US" dirty="0"/>
              <a:t>로 장사를 해오던 기자들은 더 이상 기존과 같은 방법으로는 독자를 만날 수조차 없을 것입니다</a:t>
            </a:r>
            <a:r>
              <a:rPr lang="en-US" altLang="ko-KR" dirty="0"/>
              <a:t>.</a:t>
            </a:r>
            <a:endParaRPr lang="ko-KR" altLang="en-US" sz="1400" dirty="0"/>
          </a:p>
          <a:p>
            <a:r>
              <a:rPr lang="ko-KR" altLang="en-US" dirty="0"/>
              <a:t>이는 곧 조회수와 매출이 줄어든다는 이야기가 됩니다</a:t>
            </a:r>
            <a:r>
              <a:rPr lang="en-US" altLang="ko-KR" dirty="0"/>
              <a:t>.</a:t>
            </a:r>
            <a:endParaRPr lang="ko-KR" altLang="en-US" sz="1400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이에 순위를 매김으로써 더욱 더 효과적으로 기자들을 자극할 수 있을 것입니다</a:t>
            </a:r>
            <a:r>
              <a:rPr lang="en-US" altLang="ko-KR" dirty="0"/>
              <a:t>.</a:t>
            </a:r>
            <a:endParaRPr lang="ko-KR" altLang="en-US" sz="1400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CD8B2AC-E9D6-41D8-B6CE-0575F6FD46BE}"/>
              </a:ext>
            </a:extLst>
          </p:cNvPr>
          <p:cNvGrpSpPr/>
          <p:nvPr/>
        </p:nvGrpSpPr>
        <p:grpSpPr>
          <a:xfrm rot="1800000">
            <a:off x="-607552" y="1997418"/>
            <a:ext cx="3989356" cy="961877"/>
            <a:chOff x="1" y="1675063"/>
            <a:chExt cx="3989356" cy="96187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C208BFF4-BAEA-46FF-931B-86AAA6D3EE04}"/>
                </a:ext>
              </a:extLst>
            </p:cNvPr>
            <p:cNvSpPr/>
            <p:nvPr/>
          </p:nvSpPr>
          <p:spPr>
            <a:xfrm rot="3600000">
              <a:off x="3351498" y="1833304"/>
              <a:ext cx="796099" cy="479618"/>
            </a:xfrm>
            <a:custGeom>
              <a:avLst/>
              <a:gdLst>
                <a:gd name="connsiteX0" fmla="*/ 0 w 796099"/>
                <a:gd name="connsiteY0" fmla="*/ 479618 h 479618"/>
                <a:gd name="connsiteX1" fmla="*/ 0 w 796099"/>
                <a:gd name="connsiteY1" fmla="*/ 211165 h 479618"/>
                <a:gd name="connsiteX2" fmla="*/ 1356 w 796099"/>
                <a:gd name="connsiteY2" fmla="*/ 211165 h 479618"/>
                <a:gd name="connsiteX3" fmla="*/ 123832 w 796099"/>
                <a:gd name="connsiteY3" fmla="*/ 0 h 479618"/>
                <a:gd name="connsiteX4" fmla="*/ 214346 w 796099"/>
                <a:gd name="connsiteY4" fmla="*/ 156058 h 479618"/>
                <a:gd name="connsiteX5" fmla="*/ 304860 w 796099"/>
                <a:gd name="connsiteY5" fmla="*/ 0 h 479618"/>
                <a:gd name="connsiteX6" fmla="*/ 396841 w 796099"/>
                <a:gd name="connsiteY6" fmla="*/ 158589 h 479618"/>
                <a:gd name="connsiteX7" fmla="*/ 488823 w 796099"/>
                <a:gd name="connsiteY7" fmla="*/ 0 h 479618"/>
                <a:gd name="connsiteX8" fmla="*/ 580805 w 796099"/>
                <a:gd name="connsiteY8" fmla="*/ 158590 h 479618"/>
                <a:gd name="connsiteX9" fmla="*/ 672787 w 796099"/>
                <a:gd name="connsiteY9" fmla="*/ 0 h 479618"/>
                <a:gd name="connsiteX10" fmla="*/ 795262 w 796099"/>
                <a:gd name="connsiteY10" fmla="*/ 211165 h 479618"/>
                <a:gd name="connsiteX11" fmla="*/ 796099 w 796099"/>
                <a:gd name="connsiteY11" fmla="*/ 211165 h 479618"/>
                <a:gd name="connsiteX12" fmla="*/ 796099 w 796099"/>
                <a:gd name="connsiteY12" fmla="*/ 479618 h 479618"/>
                <a:gd name="connsiteX13" fmla="*/ 0 w 796099"/>
                <a:gd name="connsiteY13" fmla="*/ 479618 h 479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6099" h="479618">
                  <a:moveTo>
                    <a:pt x="0" y="479618"/>
                  </a:moveTo>
                  <a:lnTo>
                    <a:pt x="0" y="211165"/>
                  </a:lnTo>
                  <a:lnTo>
                    <a:pt x="1356" y="211165"/>
                  </a:lnTo>
                  <a:lnTo>
                    <a:pt x="123832" y="0"/>
                  </a:lnTo>
                  <a:lnTo>
                    <a:pt x="214346" y="156058"/>
                  </a:lnTo>
                  <a:lnTo>
                    <a:pt x="304860" y="0"/>
                  </a:lnTo>
                  <a:lnTo>
                    <a:pt x="396841" y="158589"/>
                  </a:lnTo>
                  <a:lnTo>
                    <a:pt x="488823" y="0"/>
                  </a:lnTo>
                  <a:lnTo>
                    <a:pt x="580805" y="158590"/>
                  </a:lnTo>
                  <a:lnTo>
                    <a:pt x="672787" y="0"/>
                  </a:lnTo>
                  <a:lnTo>
                    <a:pt x="795262" y="211165"/>
                  </a:lnTo>
                  <a:lnTo>
                    <a:pt x="796099" y="211165"/>
                  </a:lnTo>
                  <a:lnTo>
                    <a:pt x="796099" y="479618"/>
                  </a:lnTo>
                  <a:lnTo>
                    <a:pt x="0" y="47961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B000674E-F467-4AA2-861D-00BA356FE948}"/>
                </a:ext>
              </a:extLst>
            </p:cNvPr>
            <p:cNvSpPr/>
            <p:nvPr/>
          </p:nvSpPr>
          <p:spPr>
            <a:xfrm rot="5400000">
              <a:off x="1273372" y="567470"/>
              <a:ext cx="796099" cy="3342841"/>
            </a:xfrm>
            <a:custGeom>
              <a:avLst/>
              <a:gdLst>
                <a:gd name="connsiteX0" fmla="*/ 0 w 796099"/>
                <a:gd name="connsiteY0" fmla="*/ 3342841 h 3342841"/>
                <a:gd name="connsiteX1" fmla="*/ 0 w 796099"/>
                <a:gd name="connsiteY1" fmla="*/ 0 h 3342841"/>
                <a:gd name="connsiteX2" fmla="*/ 796099 w 796099"/>
                <a:gd name="connsiteY2" fmla="*/ 0 h 3342841"/>
                <a:gd name="connsiteX3" fmla="*/ 796099 w 796099"/>
                <a:gd name="connsiteY3" fmla="*/ 3342841 h 3342841"/>
                <a:gd name="connsiteX4" fmla="*/ 0 w 796099"/>
                <a:gd name="connsiteY4" fmla="*/ 3342841 h 3342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099" h="3342841">
                  <a:moveTo>
                    <a:pt x="0" y="3342841"/>
                  </a:moveTo>
                  <a:lnTo>
                    <a:pt x="0" y="0"/>
                  </a:lnTo>
                  <a:lnTo>
                    <a:pt x="796099" y="0"/>
                  </a:lnTo>
                  <a:lnTo>
                    <a:pt x="796099" y="3342841"/>
                  </a:lnTo>
                  <a:lnTo>
                    <a:pt x="0" y="334284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50E6E3E-036D-4797-9999-72EEB868B5FA}"/>
              </a:ext>
            </a:extLst>
          </p:cNvPr>
          <p:cNvSpPr txBox="1"/>
          <p:nvPr/>
        </p:nvSpPr>
        <p:spPr>
          <a:xfrm rot="1800000">
            <a:off x="398043" y="2091382"/>
            <a:ext cx="14446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FF0000"/>
                </a:solidFill>
                <a:latin typeface="Sandoll 네모니 01 Basic" panose="020B0600000101010101" pitchFamily="34" charset="-127"/>
                <a:ea typeface="Sandoll 네모니 01 Basic" panose="020B0600000101010101" pitchFamily="34" charset="-127"/>
              </a:rPr>
              <a:t>MSG</a:t>
            </a:r>
            <a:endParaRPr lang="ko-KR" altLang="en-US" sz="4400" dirty="0">
              <a:solidFill>
                <a:srgbClr val="FF0000"/>
              </a:solidFill>
              <a:latin typeface="Sandoll 네모니 01 Basic" panose="020B0600000101010101" pitchFamily="34" charset="-127"/>
              <a:ea typeface="Sandoll 네모니 01 Basic" panose="020B0600000101010101" pitchFamily="34" charset="-127"/>
            </a:endParaRPr>
          </a:p>
        </p:txBody>
      </p:sp>
      <p:pic>
        <p:nvPicPr>
          <p:cNvPr id="1032" name="Picture 8" descr="newspaper png에 대한 이미지 검색결과">
            <a:extLst>
              <a:ext uri="{FF2B5EF4-FFF2-40B4-BE49-F238E27FC236}">
                <a16:creationId xmlns:a16="http://schemas.microsoft.com/office/drawing/2014/main" id="{293E7B77-B2A8-4018-982C-0DD2E1A80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874" y="4883837"/>
            <a:ext cx="2798823" cy="193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CDB7C6-BF0B-4C49-BD31-2D26C0D47DC4}"/>
              </a:ext>
            </a:extLst>
          </p:cNvPr>
          <p:cNvSpPr txBox="1"/>
          <p:nvPr/>
        </p:nvSpPr>
        <p:spPr>
          <a:xfrm>
            <a:off x="1710243" y="4384703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단독</a:t>
            </a:r>
            <a:r>
              <a:rPr lang="en-US" altLang="ko-KR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Sandoll 돌 02 Medium" panose="020B0600000101010101" pitchFamily="34" charset="-127"/>
              <a:ea typeface="Sandoll 돌 02 Medium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9DB21D-6AD2-44CC-B0AA-A54F2ECFAE38}"/>
              </a:ext>
            </a:extLst>
          </p:cNvPr>
          <p:cNvSpPr txBox="1"/>
          <p:nvPr/>
        </p:nvSpPr>
        <p:spPr>
          <a:xfrm>
            <a:off x="2530566" y="4247194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경악</a:t>
            </a:r>
            <a:r>
              <a:rPr lang="en-US" altLang="ko-KR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Sandoll 돌 02 Medium" panose="020B0600000101010101" pitchFamily="34" charset="-127"/>
              <a:ea typeface="Sandoll 돌 02 Medium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93994E-D770-4AFA-979D-78A858C995AF}"/>
              </a:ext>
            </a:extLst>
          </p:cNvPr>
          <p:cNvSpPr txBox="1"/>
          <p:nvPr/>
        </p:nvSpPr>
        <p:spPr>
          <a:xfrm>
            <a:off x="2063793" y="4732097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화제</a:t>
            </a:r>
            <a:r>
              <a:rPr lang="en-US" altLang="ko-KR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Sandoll 돌 02 Medium" panose="020B0600000101010101" pitchFamily="34" charset="-127"/>
              <a:ea typeface="Sandoll 돌 02 Medium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1D4147-AAD3-450D-AE77-BC3935847CC5}"/>
              </a:ext>
            </a:extLst>
          </p:cNvPr>
          <p:cNvSpPr txBox="1"/>
          <p:nvPr/>
        </p:nvSpPr>
        <p:spPr>
          <a:xfrm>
            <a:off x="1938258" y="388557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속보</a:t>
            </a:r>
            <a:r>
              <a:rPr lang="en-US" altLang="ko-KR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Sandoll 돌 02 Medium" panose="020B0600000101010101" pitchFamily="34" charset="-127"/>
              <a:ea typeface="Sandoll 돌 02 Medium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40C3-C0D2-4F9D-AA8F-58C01D622C4B}"/>
              </a:ext>
            </a:extLst>
          </p:cNvPr>
          <p:cNvSpPr txBox="1"/>
          <p:nvPr/>
        </p:nvSpPr>
        <p:spPr>
          <a:xfrm>
            <a:off x="2721672" y="4877062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논란</a:t>
            </a:r>
            <a:r>
              <a:rPr lang="en-US" altLang="ko-KR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Sandoll 돌 02 Medium" panose="020B0600000101010101" pitchFamily="34" charset="-127"/>
              <a:ea typeface="Sandoll 돌 02 Medium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1B40AB-D350-4A7A-B805-E5C536AF3B5F}"/>
              </a:ext>
            </a:extLst>
          </p:cNvPr>
          <p:cNvSpPr txBox="1"/>
          <p:nvPr/>
        </p:nvSpPr>
        <p:spPr>
          <a:xfrm>
            <a:off x="1506043" y="4974622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아찔</a:t>
            </a:r>
            <a:r>
              <a:rPr lang="en-US" altLang="ko-KR" dirty="0">
                <a:solidFill>
                  <a:srgbClr val="FF0000"/>
                </a:solidFill>
                <a:latin typeface="Sandoll 돌 02 Medium" panose="020B0600000101010101" pitchFamily="34" charset="-127"/>
                <a:ea typeface="Sandoll 돌 02 Medium" panose="020B0600000101010101" pitchFamily="34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Sandoll 돌 02 Medium" panose="020B0600000101010101" pitchFamily="34" charset="-127"/>
              <a:ea typeface="Sandoll 돌 02 Medium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0C0E4F-532F-418A-AA30-D1E5DA055241}"/>
              </a:ext>
            </a:extLst>
          </p:cNvPr>
          <p:cNvSpPr txBox="1"/>
          <p:nvPr/>
        </p:nvSpPr>
        <p:spPr>
          <a:xfrm>
            <a:off x="7003213" y="2693379"/>
            <a:ext cx="26915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60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조회수</a:t>
            </a:r>
            <a:endParaRPr lang="en-US" altLang="ko-KR" sz="6000" dirty="0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  <a:p>
            <a:pPr algn="dist"/>
            <a:r>
              <a:rPr lang="ko-KR" altLang="en-US" sz="60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매출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FBF238CE-A353-415B-AE45-096ADD050E0C}"/>
              </a:ext>
            </a:extLst>
          </p:cNvPr>
          <p:cNvSpPr/>
          <p:nvPr/>
        </p:nvSpPr>
        <p:spPr>
          <a:xfrm>
            <a:off x="6102543" y="3040333"/>
            <a:ext cx="616723" cy="1245083"/>
          </a:xfrm>
          <a:prstGeom prst="downArrow">
            <a:avLst/>
          </a:prstGeom>
          <a:solidFill>
            <a:srgbClr val="063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A7FD4D-ABDC-45AE-BBB0-8B10B333C4BF}"/>
              </a:ext>
            </a:extLst>
          </p:cNvPr>
          <p:cNvSpPr txBox="1"/>
          <p:nvPr/>
        </p:nvSpPr>
        <p:spPr>
          <a:xfrm>
            <a:off x="371475" y="459670"/>
            <a:ext cx="3485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쓰레기를 줄이려면 어떻게 해야 할까요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?</a:t>
            </a:r>
            <a:endParaRPr lang="ko-KR" altLang="en-US" sz="1600" dirty="0">
              <a:latin typeface="Sandoll 아람 03 Bold" panose="020B0600000101010101" pitchFamily="34" charset="-127"/>
              <a:ea typeface="Sandoll 아람 03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60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CDE6820-03D8-4B65-8A92-220FD0C0E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796" y="1488110"/>
            <a:ext cx="5552408" cy="472385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F31510F-55A2-440D-A122-7D5682ED12F2}"/>
              </a:ext>
            </a:extLst>
          </p:cNvPr>
          <p:cNvSpPr/>
          <p:nvPr/>
        </p:nvSpPr>
        <p:spPr>
          <a:xfrm rot="18900000">
            <a:off x="1563937" y="3465684"/>
            <a:ext cx="1827156" cy="280152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257623-B25B-47AA-98F2-C2A06B477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" t="21673" r="83413" b="59302"/>
          <a:stretch/>
        </p:blipFill>
        <p:spPr>
          <a:xfrm>
            <a:off x="2657616" y="1197481"/>
            <a:ext cx="2229713" cy="2203971"/>
          </a:xfrm>
          <a:prstGeom prst="ellips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5" name="사각형: 둥근 모서리 39">
            <a:extLst>
              <a:ext uri="{FF2B5EF4-FFF2-40B4-BE49-F238E27FC236}">
                <a16:creationId xmlns:a16="http://schemas.microsoft.com/office/drawing/2014/main" id="{A26D61B2-C3EA-47B2-8AE4-10067899434D}"/>
              </a:ext>
            </a:extLst>
          </p:cNvPr>
          <p:cNvSpPr/>
          <p:nvPr/>
        </p:nvSpPr>
        <p:spPr>
          <a:xfrm rot="19800000">
            <a:off x="3913842" y="2993252"/>
            <a:ext cx="692061" cy="207181"/>
          </a:xfrm>
          <a:custGeom>
            <a:avLst/>
            <a:gdLst>
              <a:gd name="connsiteX0" fmla="*/ 0 w 1827156"/>
              <a:gd name="connsiteY0" fmla="*/ 140076 h 280152"/>
              <a:gd name="connsiteX1" fmla="*/ 140076 w 1827156"/>
              <a:gd name="connsiteY1" fmla="*/ 0 h 280152"/>
              <a:gd name="connsiteX2" fmla="*/ 1687080 w 1827156"/>
              <a:gd name="connsiteY2" fmla="*/ 0 h 280152"/>
              <a:gd name="connsiteX3" fmla="*/ 1827156 w 1827156"/>
              <a:gd name="connsiteY3" fmla="*/ 140076 h 280152"/>
              <a:gd name="connsiteX4" fmla="*/ 1827156 w 1827156"/>
              <a:gd name="connsiteY4" fmla="*/ 140076 h 280152"/>
              <a:gd name="connsiteX5" fmla="*/ 1687080 w 1827156"/>
              <a:gd name="connsiteY5" fmla="*/ 280152 h 280152"/>
              <a:gd name="connsiteX6" fmla="*/ 140076 w 1827156"/>
              <a:gd name="connsiteY6" fmla="*/ 280152 h 280152"/>
              <a:gd name="connsiteX7" fmla="*/ 0 w 1827156"/>
              <a:gd name="connsiteY7" fmla="*/ 140076 h 280152"/>
              <a:gd name="connsiteX0" fmla="*/ 0 w 1827156"/>
              <a:gd name="connsiteY0" fmla="*/ 140076 h 280152"/>
              <a:gd name="connsiteX1" fmla="*/ 140076 w 1827156"/>
              <a:gd name="connsiteY1" fmla="*/ 0 h 280152"/>
              <a:gd name="connsiteX2" fmla="*/ 1687080 w 1827156"/>
              <a:gd name="connsiteY2" fmla="*/ 0 h 280152"/>
              <a:gd name="connsiteX3" fmla="*/ 1827156 w 1827156"/>
              <a:gd name="connsiteY3" fmla="*/ 140076 h 280152"/>
              <a:gd name="connsiteX4" fmla="*/ 1827156 w 1827156"/>
              <a:gd name="connsiteY4" fmla="*/ 140076 h 280152"/>
              <a:gd name="connsiteX5" fmla="*/ 1687080 w 1827156"/>
              <a:gd name="connsiteY5" fmla="*/ 280152 h 280152"/>
              <a:gd name="connsiteX6" fmla="*/ 911604 w 1827156"/>
              <a:gd name="connsiteY6" fmla="*/ 265295 h 280152"/>
              <a:gd name="connsiteX7" fmla="*/ 140076 w 1827156"/>
              <a:gd name="connsiteY7" fmla="*/ 280152 h 280152"/>
              <a:gd name="connsiteX8" fmla="*/ 0 w 1827156"/>
              <a:gd name="connsiteY8" fmla="*/ 140076 h 280152"/>
              <a:gd name="connsiteX0" fmla="*/ 0 w 1827156"/>
              <a:gd name="connsiteY0" fmla="*/ 140076 h 475433"/>
              <a:gd name="connsiteX1" fmla="*/ 140076 w 1827156"/>
              <a:gd name="connsiteY1" fmla="*/ 0 h 475433"/>
              <a:gd name="connsiteX2" fmla="*/ 1687080 w 1827156"/>
              <a:gd name="connsiteY2" fmla="*/ 0 h 475433"/>
              <a:gd name="connsiteX3" fmla="*/ 1827156 w 1827156"/>
              <a:gd name="connsiteY3" fmla="*/ 140076 h 475433"/>
              <a:gd name="connsiteX4" fmla="*/ 1827156 w 1827156"/>
              <a:gd name="connsiteY4" fmla="*/ 140076 h 475433"/>
              <a:gd name="connsiteX5" fmla="*/ 1687080 w 1827156"/>
              <a:gd name="connsiteY5" fmla="*/ 280152 h 475433"/>
              <a:gd name="connsiteX6" fmla="*/ 809229 w 1827156"/>
              <a:gd name="connsiteY6" fmla="*/ 475433 h 475433"/>
              <a:gd name="connsiteX7" fmla="*/ 140076 w 1827156"/>
              <a:gd name="connsiteY7" fmla="*/ 280152 h 475433"/>
              <a:gd name="connsiteX8" fmla="*/ 0 w 1827156"/>
              <a:gd name="connsiteY8" fmla="*/ 140076 h 475433"/>
              <a:gd name="connsiteX0" fmla="*/ 0 w 1827156"/>
              <a:gd name="connsiteY0" fmla="*/ 140076 h 488085"/>
              <a:gd name="connsiteX1" fmla="*/ 140076 w 1827156"/>
              <a:gd name="connsiteY1" fmla="*/ 0 h 488085"/>
              <a:gd name="connsiteX2" fmla="*/ 1687080 w 1827156"/>
              <a:gd name="connsiteY2" fmla="*/ 0 h 488085"/>
              <a:gd name="connsiteX3" fmla="*/ 1827156 w 1827156"/>
              <a:gd name="connsiteY3" fmla="*/ 140076 h 488085"/>
              <a:gd name="connsiteX4" fmla="*/ 1827156 w 1827156"/>
              <a:gd name="connsiteY4" fmla="*/ 140076 h 488085"/>
              <a:gd name="connsiteX5" fmla="*/ 1687080 w 1827156"/>
              <a:gd name="connsiteY5" fmla="*/ 280152 h 488085"/>
              <a:gd name="connsiteX6" fmla="*/ 809229 w 1827156"/>
              <a:gd name="connsiteY6" fmla="*/ 475433 h 488085"/>
              <a:gd name="connsiteX7" fmla="*/ 140076 w 1827156"/>
              <a:gd name="connsiteY7" fmla="*/ 280152 h 488085"/>
              <a:gd name="connsiteX8" fmla="*/ 0 w 1827156"/>
              <a:gd name="connsiteY8" fmla="*/ 140076 h 488085"/>
              <a:gd name="connsiteX0" fmla="*/ 0 w 1827156"/>
              <a:gd name="connsiteY0" fmla="*/ 140076 h 476610"/>
              <a:gd name="connsiteX1" fmla="*/ 140076 w 1827156"/>
              <a:gd name="connsiteY1" fmla="*/ 0 h 476610"/>
              <a:gd name="connsiteX2" fmla="*/ 1687080 w 1827156"/>
              <a:gd name="connsiteY2" fmla="*/ 0 h 476610"/>
              <a:gd name="connsiteX3" fmla="*/ 1827156 w 1827156"/>
              <a:gd name="connsiteY3" fmla="*/ 140076 h 476610"/>
              <a:gd name="connsiteX4" fmla="*/ 1827156 w 1827156"/>
              <a:gd name="connsiteY4" fmla="*/ 140076 h 476610"/>
              <a:gd name="connsiteX5" fmla="*/ 1687080 w 1827156"/>
              <a:gd name="connsiteY5" fmla="*/ 280152 h 476610"/>
              <a:gd name="connsiteX6" fmla="*/ 809229 w 1827156"/>
              <a:gd name="connsiteY6" fmla="*/ 475433 h 476610"/>
              <a:gd name="connsiteX7" fmla="*/ 140076 w 1827156"/>
              <a:gd name="connsiteY7" fmla="*/ 280152 h 476610"/>
              <a:gd name="connsiteX8" fmla="*/ 0 w 1827156"/>
              <a:gd name="connsiteY8" fmla="*/ 140076 h 476610"/>
              <a:gd name="connsiteX0" fmla="*/ 0 w 1827156"/>
              <a:gd name="connsiteY0" fmla="*/ 149576 h 486110"/>
              <a:gd name="connsiteX1" fmla="*/ 140076 w 1827156"/>
              <a:gd name="connsiteY1" fmla="*/ 9500 h 486110"/>
              <a:gd name="connsiteX2" fmla="*/ 798453 w 1827156"/>
              <a:gd name="connsiteY2" fmla="*/ 0 h 486110"/>
              <a:gd name="connsiteX3" fmla="*/ 1687080 w 1827156"/>
              <a:gd name="connsiteY3" fmla="*/ 9500 h 486110"/>
              <a:gd name="connsiteX4" fmla="*/ 1827156 w 1827156"/>
              <a:gd name="connsiteY4" fmla="*/ 149576 h 486110"/>
              <a:gd name="connsiteX5" fmla="*/ 1827156 w 1827156"/>
              <a:gd name="connsiteY5" fmla="*/ 149576 h 486110"/>
              <a:gd name="connsiteX6" fmla="*/ 1687080 w 1827156"/>
              <a:gd name="connsiteY6" fmla="*/ 289652 h 486110"/>
              <a:gd name="connsiteX7" fmla="*/ 809229 w 1827156"/>
              <a:gd name="connsiteY7" fmla="*/ 484933 h 486110"/>
              <a:gd name="connsiteX8" fmla="*/ 140076 w 1827156"/>
              <a:gd name="connsiteY8" fmla="*/ 289652 h 486110"/>
              <a:gd name="connsiteX9" fmla="*/ 0 w 1827156"/>
              <a:gd name="connsiteY9" fmla="*/ 149576 h 486110"/>
              <a:gd name="connsiteX0" fmla="*/ 0 w 1827156"/>
              <a:gd name="connsiteY0" fmla="*/ 155386 h 491920"/>
              <a:gd name="connsiteX1" fmla="*/ 140076 w 1827156"/>
              <a:gd name="connsiteY1" fmla="*/ 15310 h 491920"/>
              <a:gd name="connsiteX2" fmla="*/ 798453 w 1827156"/>
              <a:gd name="connsiteY2" fmla="*/ 5810 h 491920"/>
              <a:gd name="connsiteX3" fmla="*/ 1687080 w 1827156"/>
              <a:gd name="connsiteY3" fmla="*/ 15310 h 491920"/>
              <a:gd name="connsiteX4" fmla="*/ 1827156 w 1827156"/>
              <a:gd name="connsiteY4" fmla="*/ 155386 h 491920"/>
              <a:gd name="connsiteX5" fmla="*/ 1827156 w 1827156"/>
              <a:gd name="connsiteY5" fmla="*/ 155386 h 491920"/>
              <a:gd name="connsiteX6" fmla="*/ 1687080 w 1827156"/>
              <a:gd name="connsiteY6" fmla="*/ 295462 h 491920"/>
              <a:gd name="connsiteX7" fmla="*/ 809229 w 1827156"/>
              <a:gd name="connsiteY7" fmla="*/ 490743 h 491920"/>
              <a:gd name="connsiteX8" fmla="*/ 140076 w 1827156"/>
              <a:gd name="connsiteY8" fmla="*/ 295462 h 491920"/>
              <a:gd name="connsiteX9" fmla="*/ 0 w 1827156"/>
              <a:gd name="connsiteY9" fmla="*/ 155386 h 491920"/>
              <a:gd name="connsiteX0" fmla="*/ 0 w 1827156"/>
              <a:gd name="connsiteY0" fmla="*/ 142330 h 478864"/>
              <a:gd name="connsiteX1" fmla="*/ 140076 w 1827156"/>
              <a:gd name="connsiteY1" fmla="*/ 2254 h 478864"/>
              <a:gd name="connsiteX2" fmla="*/ 803841 w 1827156"/>
              <a:gd name="connsiteY2" fmla="*/ 170563 h 478864"/>
              <a:gd name="connsiteX3" fmla="*/ 1687080 w 1827156"/>
              <a:gd name="connsiteY3" fmla="*/ 2254 h 478864"/>
              <a:gd name="connsiteX4" fmla="*/ 1827156 w 1827156"/>
              <a:gd name="connsiteY4" fmla="*/ 142330 h 478864"/>
              <a:gd name="connsiteX5" fmla="*/ 1827156 w 1827156"/>
              <a:gd name="connsiteY5" fmla="*/ 142330 h 478864"/>
              <a:gd name="connsiteX6" fmla="*/ 1687080 w 1827156"/>
              <a:gd name="connsiteY6" fmla="*/ 282406 h 478864"/>
              <a:gd name="connsiteX7" fmla="*/ 809229 w 1827156"/>
              <a:gd name="connsiteY7" fmla="*/ 477687 h 478864"/>
              <a:gd name="connsiteX8" fmla="*/ 140076 w 1827156"/>
              <a:gd name="connsiteY8" fmla="*/ 282406 h 478864"/>
              <a:gd name="connsiteX9" fmla="*/ 0 w 1827156"/>
              <a:gd name="connsiteY9" fmla="*/ 142330 h 478864"/>
              <a:gd name="connsiteX0" fmla="*/ 0 w 1827156"/>
              <a:gd name="connsiteY0" fmla="*/ 140076 h 476610"/>
              <a:gd name="connsiteX1" fmla="*/ 140076 w 1827156"/>
              <a:gd name="connsiteY1" fmla="*/ 0 h 476610"/>
              <a:gd name="connsiteX2" fmla="*/ 803841 w 1827156"/>
              <a:gd name="connsiteY2" fmla="*/ 168309 h 476610"/>
              <a:gd name="connsiteX3" fmla="*/ 1423061 w 1827156"/>
              <a:gd name="connsiteY3" fmla="*/ 5388 h 476610"/>
              <a:gd name="connsiteX4" fmla="*/ 1827156 w 1827156"/>
              <a:gd name="connsiteY4" fmla="*/ 140076 h 476610"/>
              <a:gd name="connsiteX5" fmla="*/ 1827156 w 1827156"/>
              <a:gd name="connsiteY5" fmla="*/ 140076 h 476610"/>
              <a:gd name="connsiteX6" fmla="*/ 1687080 w 1827156"/>
              <a:gd name="connsiteY6" fmla="*/ 280152 h 476610"/>
              <a:gd name="connsiteX7" fmla="*/ 809229 w 1827156"/>
              <a:gd name="connsiteY7" fmla="*/ 475433 h 476610"/>
              <a:gd name="connsiteX8" fmla="*/ 140076 w 1827156"/>
              <a:gd name="connsiteY8" fmla="*/ 280152 h 476610"/>
              <a:gd name="connsiteX9" fmla="*/ 0 w 1827156"/>
              <a:gd name="connsiteY9" fmla="*/ 140076 h 476610"/>
              <a:gd name="connsiteX0" fmla="*/ 0 w 1827156"/>
              <a:gd name="connsiteY0" fmla="*/ 140076 h 476610"/>
              <a:gd name="connsiteX1" fmla="*/ 140076 w 1827156"/>
              <a:gd name="connsiteY1" fmla="*/ 0 h 476610"/>
              <a:gd name="connsiteX2" fmla="*/ 803841 w 1827156"/>
              <a:gd name="connsiteY2" fmla="*/ 168309 h 476610"/>
              <a:gd name="connsiteX3" fmla="*/ 1423061 w 1827156"/>
              <a:gd name="connsiteY3" fmla="*/ 5388 h 476610"/>
              <a:gd name="connsiteX4" fmla="*/ 1827156 w 1827156"/>
              <a:gd name="connsiteY4" fmla="*/ 140076 h 476610"/>
              <a:gd name="connsiteX5" fmla="*/ 1498479 w 1827156"/>
              <a:gd name="connsiteY5" fmla="*/ 210122 h 476610"/>
              <a:gd name="connsiteX6" fmla="*/ 1687080 w 1827156"/>
              <a:gd name="connsiteY6" fmla="*/ 280152 h 476610"/>
              <a:gd name="connsiteX7" fmla="*/ 809229 w 1827156"/>
              <a:gd name="connsiteY7" fmla="*/ 475433 h 476610"/>
              <a:gd name="connsiteX8" fmla="*/ 140076 w 1827156"/>
              <a:gd name="connsiteY8" fmla="*/ 280152 h 476610"/>
              <a:gd name="connsiteX9" fmla="*/ 0 w 1827156"/>
              <a:gd name="connsiteY9" fmla="*/ 140076 h 476610"/>
              <a:gd name="connsiteX0" fmla="*/ 0 w 1701190"/>
              <a:gd name="connsiteY0" fmla="*/ 199163 h 535697"/>
              <a:gd name="connsiteX1" fmla="*/ 140076 w 1701190"/>
              <a:gd name="connsiteY1" fmla="*/ 59087 h 535697"/>
              <a:gd name="connsiteX2" fmla="*/ 803841 w 1701190"/>
              <a:gd name="connsiteY2" fmla="*/ 227396 h 535697"/>
              <a:gd name="connsiteX3" fmla="*/ 1423061 w 1701190"/>
              <a:gd name="connsiteY3" fmla="*/ 64475 h 535697"/>
              <a:gd name="connsiteX4" fmla="*/ 1633181 w 1701190"/>
              <a:gd name="connsiteY4" fmla="*/ 26742 h 535697"/>
              <a:gd name="connsiteX5" fmla="*/ 1498479 w 1701190"/>
              <a:gd name="connsiteY5" fmla="*/ 269209 h 535697"/>
              <a:gd name="connsiteX6" fmla="*/ 1687080 w 1701190"/>
              <a:gd name="connsiteY6" fmla="*/ 339239 h 535697"/>
              <a:gd name="connsiteX7" fmla="*/ 809229 w 1701190"/>
              <a:gd name="connsiteY7" fmla="*/ 534520 h 535697"/>
              <a:gd name="connsiteX8" fmla="*/ 140076 w 1701190"/>
              <a:gd name="connsiteY8" fmla="*/ 339239 h 535697"/>
              <a:gd name="connsiteX9" fmla="*/ 0 w 1701190"/>
              <a:gd name="connsiteY9" fmla="*/ 199163 h 535697"/>
              <a:gd name="connsiteX0" fmla="*/ 0 w 1633181"/>
              <a:gd name="connsiteY0" fmla="*/ 199163 h 534722"/>
              <a:gd name="connsiteX1" fmla="*/ 140076 w 1633181"/>
              <a:gd name="connsiteY1" fmla="*/ 59087 h 534722"/>
              <a:gd name="connsiteX2" fmla="*/ 803841 w 1633181"/>
              <a:gd name="connsiteY2" fmla="*/ 227396 h 534722"/>
              <a:gd name="connsiteX3" fmla="*/ 1423061 w 1633181"/>
              <a:gd name="connsiteY3" fmla="*/ 64475 h 534722"/>
              <a:gd name="connsiteX4" fmla="*/ 1633181 w 1633181"/>
              <a:gd name="connsiteY4" fmla="*/ 26742 h 534722"/>
              <a:gd name="connsiteX5" fmla="*/ 1498479 w 1633181"/>
              <a:gd name="connsiteY5" fmla="*/ 269209 h 534722"/>
              <a:gd name="connsiteX6" fmla="*/ 1342238 w 1633181"/>
              <a:gd name="connsiteY6" fmla="*/ 371568 h 534722"/>
              <a:gd name="connsiteX7" fmla="*/ 809229 w 1633181"/>
              <a:gd name="connsiteY7" fmla="*/ 534520 h 534722"/>
              <a:gd name="connsiteX8" fmla="*/ 140076 w 1633181"/>
              <a:gd name="connsiteY8" fmla="*/ 339239 h 534722"/>
              <a:gd name="connsiteX9" fmla="*/ 0 w 1633181"/>
              <a:gd name="connsiteY9" fmla="*/ 199163 h 534722"/>
              <a:gd name="connsiteX0" fmla="*/ 0 w 1565829"/>
              <a:gd name="connsiteY0" fmla="*/ 140076 h 475635"/>
              <a:gd name="connsiteX1" fmla="*/ 140076 w 1565829"/>
              <a:gd name="connsiteY1" fmla="*/ 0 h 475635"/>
              <a:gd name="connsiteX2" fmla="*/ 803841 w 1565829"/>
              <a:gd name="connsiteY2" fmla="*/ 168309 h 475635"/>
              <a:gd name="connsiteX3" fmla="*/ 1423061 w 1565829"/>
              <a:gd name="connsiteY3" fmla="*/ 5388 h 475635"/>
              <a:gd name="connsiteX4" fmla="*/ 1565829 w 1565829"/>
              <a:gd name="connsiteY4" fmla="*/ 129300 h 475635"/>
              <a:gd name="connsiteX5" fmla="*/ 1498479 w 1565829"/>
              <a:gd name="connsiteY5" fmla="*/ 210122 h 475635"/>
              <a:gd name="connsiteX6" fmla="*/ 1342238 w 1565829"/>
              <a:gd name="connsiteY6" fmla="*/ 312481 h 475635"/>
              <a:gd name="connsiteX7" fmla="*/ 809229 w 1565829"/>
              <a:gd name="connsiteY7" fmla="*/ 475433 h 475635"/>
              <a:gd name="connsiteX8" fmla="*/ 140076 w 1565829"/>
              <a:gd name="connsiteY8" fmla="*/ 280152 h 475635"/>
              <a:gd name="connsiteX9" fmla="*/ 0 w 1565829"/>
              <a:gd name="connsiteY9" fmla="*/ 140076 h 475635"/>
              <a:gd name="connsiteX0" fmla="*/ 0 w 1565829"/>
              <a:gd name="connsiteY0" fmla="*/ 140076 h 475635"/>
              <a:gd name="connsiteX1" fmla="*/ 140076 w 1565829"/>
              <a:gd name="connsiteY1" fmla="*/ 0 h 475635"/>
              <a:gd name="connsiteX2" fmla="*/ 803841 w 1565829"/>
              <a:gd name="connsiteY2" fmla="*/ 168309 h 475635"/>
              <a:gd name="connsiteX3" fmla="*/ 1423061 w 1565829"/>
              <a:gd name="connsiteY3" fmla="*/ 5388 h 475635"/>
              <a:gd name="connsiteX4" fmla="*/ 1565829 w 1565829"/>
              <a:gd name="connsiteY4" fmla="*/ 129300 h 475635"/>
              <a:gd name="connsiteX5" fmla="*/ 1555728 w 1565829"/>
              <a:gd name="connsiteY5" fmla="*/ 210122 h 475635"/>
              <a:gd name="connsiteX6" fmla="*/ 1342238 w 1565829"/>
              <a:gd name="connsiteY6" fmla="*/ 312481 h 475635"/>
              <a:gd name="connsiteX7" fmla="*/ 809229 w 1565829"/>
              <a:gd name="connsiteY7" fmla="*/ 475433 h 475635"/>
              <a:gd name="connsiteX8" fmla="*/ 140076 w 1565829"/>
              <a:gd name="connsiteY8" fmla="*/ 280152 h 475635"/>
              <a:gd name="connsiteX9" fmla="*/ 0 w 1565829"/>
              <a:gd name="connsiteY9" fmla="*/ 140076 h 475635"/>
              <a:gd name="connsiteX0" fmla="*/ 0 w 1565829"/>
              <a:gd name="connsiteY0" fmla="*/ 140076 h 475635"/>
              <a:gd name="connsiteX1" fmla="*/ 140076 w 1565829"/>
              <a:gd name="connsiteY1" fmla="*/ 0 h 475635"/>
              <a:gd name="connsiteX2" fmla="*/ 803841 w 1565829"/>
              <a:gd name="connsiteY2" fmla="*/ 168309 h 475635"/>
              <a:gd name="connsiteX3" fmla="*/ 1423061 w 1565829"/>
              <a:gd name="connsiteY3" fmla="*/ 5388 h 475635"/>
              <a:gd name="connsiteX4" fmla="*/ 1565829 w 1565829"/>
              <a:gd name="connsiteY4" fmla="*/ 129300 h 475635"/>
              <a:gd name="connsiteX5" fmla="*/ 1555728 w 1565829"/>
              <a:gd name="connsiteY5" fmla="*/ 210122 h 475635"/>
              <a:gd name="connsiteX6" fmla="*/ 1342238 w 1565829"/>
              <a:gd name="connsiteY6" fmla="*/ 312481 h 475635"/>
              <a:gd name="connsiteX7" fmla="*/ 809229 w 1565829"/>
              <a:gd name="connsiteY7" fmla="*/ 475433 h 475635"/>
              <a:gd name="connsiteX8" fmla="*/ 140076 w 1565829"/>
              <a:gd name="connsiteY8" fmla="*/ 280152 h 475635"/>
              <a:gd name="connsiteX9" fmla="*/ 0 w 1565829"/>
              <a:gd name="connsiteY9" fmla="*/ 140076 h 475635"/>
              <a:gd name="connsiteX0" fmla="*/ 0 w 1575799"/>
              <a:gd name="connsiteY0" fmla="*/ 140076 h 475635"/>
              <a:gd name="connsiteX1" fmla="*/ 140076 w 1575799"/>
              <a:gd name="connsiteY1" fmla="*/ 0 h 475635"/>
              <a:gd name="connsiteX2" fmla="*/ 803841 w 1575799"/>
              <a:gd name="connsiteY2" fmla="*/ 168309 h 475635"/>
              <a:gd name="connsiteX3" fmla="*/ 1423061 w 1575799"/>
              <a:gd name="connsiteY3" fmla="*/ 5388 h 475635"/>
              <a:gd name="connsiteX4" fmla="*/ 1565829 w 1575799"/>
              <a:gd name="connsiteY4" fmla="*/ 129300 h 475635"/>
              <a:gd name="connsiteX5" fmla="*/ 1555728 w 1575799"/>
              <a:gd name="connsiteY5" fmla="*/ 210122 h 475635"/>
              <a:gd name="connsiteX6" fmla="*/ 1342238 w 1575799"/>
              <a:gd name="connsiteY6" fmla="*/ 312481 h 475635"/>
              <a:gd name="connsiteX7" fmla="*/ 809229 w 1575799"/>
              <a:gd name="connsiteY7" fmla="*/ 475433 h 475635"/>
              <a:gd name="connsiteX8" fmla="*/ 140076 w 1575799"/>
              <a:gd name="connsiteY8" fmla="*/ 280152 h 475635"/>
              <a:gd name="connsiteX9" fmla="*/ 0 w 1575799"/>
              <a:gd name="connsiteY9" fmla="*/ 140076 h 475635"/>
              <a:gd name="connsiteX0" fmla="*/ 0 w 1594378"/>
              <a:gd name="connsiteY0" fmla="*/ 140076 h 475635"/>
              <a:gd name="connsiteX1" fmla="*/ 140076 w 1594378"/>
              <a:gd name="connsiteY1" fmla="*/ 0 h 475635"/>
              <a:gd name="connsiteX2" fmla="*/ 803841 w 1594378"/>
              <a:gd name="connsiteY2" fmla="*/ 168309 h 475635"/>
              <a:gd name="connsiteX3" fmla="*/ 1423061 w 1594378"/>
              <a:gd name="connsiteY3" fmla="*/ 5388 h 475635"/>
              <a:gd name="connsiteX4" fmla="*/ 1565829 w 1594378"/>
              <a:gd name="connsiteY4" fmla="*/ 129300 h 475635"/>
              <a:gd name="connsiteX5" fmla="*/ 1555728 w 1594378"/>
              <a:gd name="connsiteY5" fmla="*/ 210122 h 475635"/>
              <a:gd name="connsiteX6" fmla="*/ 1342238 w 1594378"/>
              <a:gd name="connsiteY6" fmla="*/ 312481 h 475635"/>
              <a:gd name="connsiteX7" fmla="*/ 809229 w 1594378"/>
              <a:gd name="connsiteY7" fmla="*/ 475433 h 475635"/>
              <a:gd name="connsiteX8" fmla="*/ 140076 w 1594378"/>
              <a:gd name="connsiteY8" fmla="*/ 280152 h 475635"/>
              <a:gd name="connsiteX9" fmla="*/ 0 w 1594378"/>
              <a:gd name="connsiteY9" fmla="*/ 140076 h 475635"/>
              <a:gd name="connsiteX0" fmla="*/ 0 w 1594378"/>
              <a:gd name="connsiteY0" fmla="*/ 140076 h 475635"/>
              <a:gd name="connsiteX1" fmla="*/ 140076 w 1594378"/>
              <a:gd name="connsiteY1" fmla="*/ 0 h 475635"/>
              <a:gd name="connsiteX2" fmla="*/ 803841 w 1594378"/>
              <a:gd name="connsiteY2" fmla="*/ 168309 h 475635"/>
              <a:gd name="connsiteX3" fmla="*/ 1423061 w 1594378"/>
              <a:gd name="connsiteY3" fmla="*/ 5388 h 475635"/>
              <a:gd name="connsiteX4" fmla="*/ 1565829 w 1594378"/>
              <a:gd name="connsiteY4" fmla="*/ 129300 h 475635"/>
              <a:gd name="connsiteX5" fmla="*/ 1555728 w 1594378"/>
              <a:gd name="connsiteY5" fmla="*/ 210122 h 475635"/>
              <a:gd name="connsiteX6" fmla="*/ 1342238 w 1594378"/>
              <a:gd name="connsiteY6" fmla="*/ 312481 h 475635"/>
              <a:gd name="connsiteX7" fmla="*/ 809229 w 1594378"/>
              <a:gd name="connsiteY7" fmla="*/ 475433 h 475635"/>
              <a:gd name="connsiteX8" fmla="*/ 140076 w 1594378"/>
              <a:gd name="connsiteY8" fmla="*/ 280152 h 475635"/>
              <a:gd name="connsiteX9" fmla="*/ 0 w 1594378"/>
              <a:gd name="connsiteY9" fmla="*/ 140076 h 475635"/>
              <a:gd name="connsiteX0" fmla="*/ 0 w 1591174"/>
              <a:gd name="connsiteY0" fmla="*/ 140076 h 475635"/>
              <a:gd name="connsiteX1" fmla="*/ 140076 w 1591174"/>
              <a:gd name="connsiteY1" fmla="*/ 0 h 475635"/>
              <a:gd name="connsiteX2" fmla="*/ 803841 w 1591174"/>
              <a:gd name="connsiteY2" fmla="*/ 168309 h 475635"/>
              <a:gd name="connsiteX3" fmla="*/ 1423061 w 1591174"/>
              <a:gd name="connsiteY3" fmla="*/ 5388 h 475635"/>
              <a:gd name="connsiteX4" fmla="*/ 1591087 w 1591174"/>
              <a:gd name="connsiteY4" fmla="*/ 114146 h 475635"/>
              <a:gd name="connsiteX5" fmla="*/ 1555728 w 1591174"/>
              <a:gd name="connsiteY5" fmla="*/ 210122 h 475635"/>
              <a:gd name="connsiteX6" fmla="*/ 1342238 w 1591174"/>
              <a:gd name="connsiteY6" fmla="*/ 312481 h 475635"/>
              <a:gd name="connsiteX7" fmla="*/ 809229 w 1591174"/>
              <a:gd name="connsiteY7" fmla="*/ 475433 h 475635"/>
              <a:gd name="connsiteX8" fmla="*/ 140076 w 1591174"/>
              <a:gd name="connsiteY8" fmla="*/ 280152 h 475635"/>
              <a:gd name="connsiteX9" fmla="*/ 0 w 1591174"/>
              <a:gd name="connsiteY9" fmla="*/ 140076 h 475635"/>
              <a:gd name="connsiteX0" fmla="*/ 0 w 1591174"/>
              <a:gd name="connsiteY0" fmla="*/ 140076 h 476819"/>
              <a:gd name="connsiteX1" fmla="*/ 140076 w 1591174"/>
              <a:gd name="connsiteY1" fmla="*/ 0 h 476819"/>
              <a:gd name="connsiteX2" fmla="*/ 803841 w 1591174"/>
              <a:gd name="connsiteY2" fmla="*/ 168309 h 476819"/>
              <a:gd name="connsiteX3" fmla="*/ 1423061 w 1591174"/>
              <a:gd name="connsiteY3" fmla="*/ 5388 h 476819"/>
              <a:gd name="connsiteX4" fmla="*/ 1591087 w 1591174"/>
              <a:gd name="connsiteY4" fmla="*/ 114146 h 476819"/>
              <a:gd name="connsiteX5" fmla="*/ 1555728 w 1591174"/>
              <a:gd name="connsiteY5" fmla="*/ 210122 h 476819"/>
              <a:gd name="connsiteX6" fmla="*/ 1352341 w 1591174"/>
              <a:gd name="connsiteY6" fmla="*/ 352893 h 476819"/>
              <a:gd name="connsiteX7" fmla="*/ 809229 w 1591174"/>
              <a:gd name="connsiteY7" fmla="*/ 475433 h 476819"/>
              <a:gd name="connsiteX8" fmla="*/ 140076 w 1591174"/>
              <a:gd name="connsiteY8" fmla="*/ 280152 h 476819"/>
              <a:gd name="connsiteX9" fmla="*/ 0 w 1591174"/>
              <a:gd name="connsiteY9" fmla="*/ 140076 h 476819"/>
              <a:gd name="connsiteX0" fmla="*/ 22 w 1591196"/>
              <a:gd name="connsiteY0" fmla="*/ 140076 h 476354"/>
              <a:gd name="connsiteX1" fmla="*/ 140098 w 1591196"/>
              <a:gd name="connsiteY1" fmla="*/ 0 h 476354"/>
              <a:gd name="connsiteX2" fmla="*/ 803863 w 1591196"/>
              <a:gd name="connsiteY2" fmla="*/ 168309 h 476354"/>
              <a:gd name="connsiteX3" fmla="*/ 1423083 w 1591196"/>
              <a:gd name="connsiteY3" fmla="*/ 5388 h 476354"/>
              <a:gd name="connsiteX4" fmla="*/ 1591109 w 1591196"/>
              <a:gd name="connsiteY4" fmla="*/ 114146 h 476354"/>
              <a:gd name="connsiteX5" fmla="*/ 1555750 w 1591196"/>
              <a:gd name="connsiteY5" fmla="*/ 210122 h 476354"/>
              <a:gd name="connsiteX6" fmla="*/ 1352363 w 1591196"/>
              <a:gd name="connsiteY6" fmla="*/ 352893 h 476354"/>
              <a:gd name="connsiteX7" fmla="*/ 809251 w 1591196"/>
              <a:gd name="connsiteY7" fmla="*/ 475433 h 476354"/>
              <a:gd name="connsiteX8" fmla="*/ 148517 w 1591196"/>
              <a:gd name="connsiteY8" fmla="*/ 295306 h 476354"/>
              <a:gd name="connsiteX9" fmla="*/ 22 w 1591196"/>
              <a:gd name="connsiteY9" fmla="*/ 140076 h 476354"/>
              <a:gd name="connsiteX0" fmla="*/ 22 w 1591196"/>
              <a:gd name="connsiteY0" fmla="*/ 140076 h 476354"/>
              <a:gd name="connsiteX1" fmla="*/ 140098 w 1591196"/>
              <a:gd name="connsiteY1" fmla="*/ 0 h 476354"/>
              <a:gd name="connsiteX2" fmla="*/ 803863 w 1591196"/>
              <a:gd name="connsiteY2" fmla="*/ 168309 h 476354"/>
              <a:gd name="connsiteX3" fmla="*/ 1423083 w 1591196"/>
              <a:gd name="connsiteY3" fmla="*/ 5388 h 476354"/>
              <a:gd name="connsiteX4" fmla="*/ 1591109 w 1591196"/>
              <a:gd name="connsiteY4" fmla="*/ 114146 h 476354"/>
              <a:gd name="connsiteX5" fmla="*/ 1555750 w 1591196"/>
              <a:gd name="connsiteY5" fmla="*/ 210122 h 476354"/>
              <a:gd name="connsiteX6" fmla="*/ 1352363 w 1591196"/>
              <a:gd name="connsiteY6" fmla="*/ 352893 h 476354"/>
              <a:gd name="connsiteX7" fmla="*/ 809251 w 1591196"/>
              <a:gd name="connsiteY7" fmla="*/ 475433 h 476354"/>
              <a:gd name="connsiteX8" fmla="*/ 148517 w 1591196"/>
              <a:gd name="connsiteY8" fmla="*/ 295306 h 476354"/>
              <a:gd name="connsiteX9" fmla="*/ 22 w 1591196"/>
              <a:gd name="connsiteY9" fmla="*/ 140076 h 476354"/>
              <a:gd name="connsiteX0" fmla="*/ 22 w 1591196"/>
              <a:gd name="connsiteY0" fmla="*/ 140076 h 476354"/>
              <a:gd name="connsiteX1" fmla="*/ 140098 w 1591196"/>
              <a:gd name="connsiteY1" fmla="*/ 0 h 476354"/>
              <a:gd name="connsiteX2" fmla="*/ 803863 w 1591196"/>
              <a:gd name="connsiteY2" fmla="*/ 168309 h 476354"/>
              <a:gd name="connsiteX3" fmla="*/ 1423083 w 1591196"/>
              <a:gd name="connsiteY3" fmla="*/ 5388 h 476354"/>
              <a:gd name="connsiteX4" fmla="*/ 1591109 w 1591196"/>
              <a:gd name="connsiteY4" fmla="*/ 114146 h 476354"/>
              <a:gd name="connsiteX5" fmla="*/ 1555750 w 1591196"/>
              <a:gd name="connsiteY5" fmla="*/ 210122 h 476354"/>
              <a:gd name="connsiteX6" fmla="*/ 1352363 w 1591196"/>
              <a:gd name="connsiteY6" fmla="*/ 352893 h 476354"/>
              <a:gd name="connsiteX7" fmla="*/ 809251 w 1591196"/>
              <a:gd name="connsiteY7" fmla="*/ 475433 h 476354"/>
              <a:gd name="connsiteX8" fmla="*/ 148517 w 1591196"/>
              <a:gd name="connsiteY8" fmla="*/ 295306 h 476354"/>
              <a:gd name="connsiteX9" fmla="*/ 22 w 1591196"/>
              <a:gd name="connsiteY9" fmla="*/ 140076 h 47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1196" h="476354">
                <a:moveTo>
                  <a:pt x="22" y="140076"/>
                </a:moveTo>
                <a:cubicBezTo>
                  <a:pt x="-1381" y="90858"/>
                  <a:pt x="62736" y="0"/>
                  <a:pt x="140098" y="0"/>
                </a:cubicBezTo>
                <a:cubicBezTo>
                  <a:pt x="361353" y="56103"/>
                  <a:pt x="590032" y="167411"/>
                  <a:pt x="803863" y="168309"/>
                </a:cubicBezTo>
                <a:cubicBezTo>
                  <a:pt x="1017694" y="169207"/>
                  <a:pt x="1251633" y="-19541"/>
                  <a:pt x="1423083" y="5388"/>
                </a:cubicBezTo>
                <a:cubicBezTo>
                  <a:pt x="1500445" y="5388"/>
                  <a:pt x="1594476" y="87205"/>
                  <a:pt x="1591109" y="114146"/>
                </a:cubicBezTo>
                <a:cubicBezTo>
                  <a:pt x="1587742" y="141087"/>
                  <a:pt x="1595541" y="170331"/>
                  <a:pt x="1555750" y="210122"/>
                </a:cubicBezTo>
                <a:cubicBezTo>
                  <a:pt x="1515959" y="249913"/>
                  <a:pt x="1429725" y="352893"/>
                  <a:pt x="1352363" y="352893"/>
                </a:cubicBezTo>
                <a:cubicBezTo>
                  <a:pt x="1059746" y="417987"/>
                  <a:pt x="1009892" y="485031"/>
                  <a:pt x="809251" y="475433"/>
                </a:cubicBezTo>
                <a:cubicBezTo>
                  <a:pt x="608610" y="465835"/>
                  <a:pt x="242716" y="318880"/>
                  <a:pt x="148517" y="295306"/>
                </a:cubicBezTo>
                <a:cubicBezTo>
                  <a:pt x="54318" y="271732"/>
                  <a:pt x="1425" y="189294"/>
                  <a:pt x="22" y="1400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5A42F32-AE51-452E-8001-E1C17CE2AED1}"/>
              </a:ext>
            </a:extLst>
          </p:cNvPr>
          <p:cNvSpPr/>
          <p:nvPr/>
        </p:nvSpPr>
        <p:spPr>
          <a:xfrm>
            <a:off x="3696755" y="3150155"/>
            <a:ext cx="170327" cy="17032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329C89C4-C724-4D7D-83DC-A3FEF63BD281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FE018-4C4A-4AB6-9ED5-74FA52F7EACA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C0DE8-08ED-4212-850D-DDDDBBD8227C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086FC6-2735-4C2F-AEAD-53B6A9AF0A3D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기능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BB805F-F7A3-4B10-B556-F55017703953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581FB9-B4EE-4F23-9664-13CBB44A11EE}"/>
              </a:ext>
            </a:extLst>
          </p:cNvPr>
          <p:cNvSpPr/>
          <p:nvPr/>
        </p:nvSpPr>
        <p:spPr>
          <a:xfrm>
            <a:off x="-6291146" y="217459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페이스북 페이지 등 예시</a:t>
            </a:r>
            <a:r>
              <a:rPr lang="en-US" altLang="ko-KR" dirty="0"/>
              <a:t>)</a:t>
            </a:r>
            <a:endParaRPr lang="ko-KR" altLang="en-US" sz="1400" dirty="0"/>
          </a:p>
          <a:p>
            <a:r>
              <a:rPr lang="ko-KR" altLang="en-US" dirty="0"/>
              <a:t>이 페이지를 보시면 기사를 주기적으로 모니터링하며 </a:t>
            </a:r>
            <a:r>
              <a:rPr lang="ko-KR" altLang="en-US" dirty="0" err="1"/>
              <a:t>기레기들을</a:t>
            </a:r>
            <a:r>
              <a:rPr lang="ko-KR" altLang="en-US" dirty="0"/>
              <a:t> 솎아내고자 하는 사람들이 있습니다</a:t>
            </a:r>
            <a:r>
              <a:rPr lang="en-US" altLang="ko-KR" dirty="0"/>
              <a:t>.</a:t>
            </a:r>
            <a:endParaRPr lang="ko-KR" altLang="en-US" sz="1400" dirty="0"/>
          </a:p>
          <a:p>
            <a:r>
              <a:rPr lang="ko-KR" altLang="en-US" dirty="0"/>
              <a:t>저희는 그 니즈를 맞춰 좀 더 편리하게 웹서비스로 만들어 보고자 했습니다</a:t>
            </a:r>
            <a:r>
              <a:rPr lang="en-US" altLang="ko-KR" dirty="0"/>
              <a:t>.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73A46E-6CE1-4644-9329-75CE409C2AA3}"/>
              </a:ext>
            </a:extLst>
          </p:cNvPr>
          <p:cNvSpPr txBox="1"/>
          <p:nvPr/>
        </p:nvSpPr>
        <p:spPr>
          <a:xfrm>
            <a:off x="371475" y="459670"/>
            <a:ext cx="232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기레기</a:t>
            </a:r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 추적자 커뮤니티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?!</a:t>
            </a:r>
            <a:endParaRPr lang="ko-KR" altLang="en-US" sz="1600" dirty="0">
              <a:latin typeface="Sandoll 아람 03 Bold" panose="020B0600000101010101" pitchFamily="34" charset="-127"/>
              <a:ea typeface="Sandoll 아람 03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75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C8A6D0-6DD4-47FD-AFCD-34D58BB10D31}"/>
              </a:ext>
            </a:extLst>
          </p:cNvPr>
          <p:cNvSpPr/>
          <p:nvPr/>
        </p:nvSpPr>
        <p:spPr>
          <a:xfrm>
            <a:off x="-6155294" y="219908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그러면서 단편적으로 쓰레기 기사에 초점을 맞추는 것이 아닌</a:t>
            </a:r>
            <a:r>
              <a:rPr lang="en-US" altLang="ko-KR" dirty="0"/>
              <a:t>, </a:t>
            </a:r>
            <a:r>
              <a:rPr lang="ko-KR" altLang="en-US" dirty="0"/>
              <a:t>기자를 바라보았고 기자의 신뢰도를 매겼습니다</a:t>
            </a:r>
            <a:r>
              <a:rPr lang="en-US" altLang="ko-KR" dirty="0"/>
              <a:t>.</a:t>
            </a:r>
            <a:endParaRPr lang="ko-KR" altLang="en-US" sz="1400" dirty="0"/>
          </a:p>
          <a:p>
            <a:r>
              <a:rPr lang="ko-KR" altLang="en-US" dirty="0"/>
              <a:t>독자가 기사를 평가하며 궁극적으로 대한민국의 기사와 기자의 질적인 향상을 기대해보려고 합니다</a:t>
            </a:r>
            <a:r>
              <a:rPr lang="en-US" altLang="ko-KR" dirty="0"/>
              <a:t>.</a:t>
            </a:r>
            <a:endParaRPr lang="ko-KR" altLang="en-US" sz="1400" dirty="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329C89C4-C724-4D7D-83DC-A3FEF63BD281}"/>
              </a:ext>
            </a:extLst>
          </p:cNvPr>
          <p:cNvSpPr/>
          <p:nvPr/>
        </p:nvSpPr>
        <p:spPr>
          <a:xfrm>
            <a:off x="469900" y="406400"/>
            <a:ext cx="11369675" cy="454025"/>
          </a:xfrm>
          <a:custGeom>
            <a:avLst/>
            <a:gdLst>
              <a:gd name="connsiteX0" fmla="*/ 0 w 11239500"/>
              <a:gd name="connsiteY0" fmla="*/ 0 h 444500"/>
              <a:gd name="connsiteX1" fmla="*/ 7874000 w 11239500"/>
              <a:gd name="connsiteY1" fmla="*/ 0 h 444500"/>
              <a:gd name="connsiteX2" fmla="*/ 7874000 w 11239500"/>
              <a:gd name="connsiteY2" fmla="*/ 444500 h 444500"/>
              <a:gd name="connsiteX3" fmla="*/ 11239500 w 11239500"/>
              <a:gd name="connsiteY3" fmla="*/ 444500 h 444500"/>
              <a:gd name="connsiteX0" fmla="*/ 0 w 11813516"/>
              <a:gd name="connsiteY0" fmla="*/ 0 h 454025"/>
              <a:gd name="connsiteX1" fmla="*/ 7874000 w 11813516"/>
              <a:gd name="connsiteY1" fmla="*/ 0 h 454025"/>
              <a:gd name="connsiteX2" fmla="*/ 7874000 w 11813516"/>
              <a:gd name="connsiteY2" fmla="*/ 444500 h 454025"/>
              <a:gd name="connsiteX3" fmla="*/ 11813516 w 11813516"/>
              <a:gd name="connsiteY3" fmla="*/ 454025 h 454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3516" h="454025">
                <a:moveTo>
                  <a:pt x="0" y="0"/>
                </a:moveTo>
                <a:lnTo>
                  <a:pt x="7874000" y="0"/>
                </a:lnTo>
                <a:lnTo>
                  <a:pt x="7874000" y="444500"/>
                </a:lnTo>
                <a:lnTo>
                  <a:pt x="11813516" y="454025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FE018-4C4A-4AB6-9ED5-74FA52F7EACA}"/>
              </a:ext>
            </a:extLst>
          </p:cNvPr>
          <p:cNvSpPr txBox="1"/>
          <p:nvPr/>
        </p:nvSpPr>
        <p:spPr>
          <a:xfrm>
            <a:off x="8139430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기획의도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CC0DE8-08ED-4212-850D-DDDDBBD8227C}"/>
              </a:ext>
            </a:extLst>
          </p:cNvPr>
          <p:cNvSpPr txBox="1"/>
          <p:nvPr/>
        </p:nvSpPr>
        <p:spPr>
          <a:xfrm>
            <a:off x="9008136" y="459670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086FC6-2735-4C2F-AEAD-53B6A9AF0A3D}"/>
              </a:ext>
            </a:extLst>
          </p:cNvPr>
          <p:cNvSpPr txBox="1"/>
          <p:nvPr/>
        </p:nvSpPr>
        <p:spPr>
          <a:xfrm>
            <a:off x="10061188" y="459670"/>
            <a:ext cx="792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기능 설명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BB805F-F7A3-4B10-B556-F55017703953}"/>
              </a:ext>
            </a:extLst>
          </p:cNvPr>
          <p:cNvSpPr txBox="1"/>
          <p:nvPr/>
        </p:nvSpPr>
        <p:spPr>
          <a:xfrm>
            <a:off x="10973177" y="459670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Sandoll 고딕Neo1유니코드 02 Ul" panose="020B0600000101010101" pitchFamily="34" charset="-127"/>
                <a:ea typeface="Sandoll 고딕Neo1유니코드 02 Ul" panose="020B0600000101010101" pitchFamily="34" charset="-127"/>
              </a:rPr>
              <a:t>기대효과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Sandoll 고딕Neo1유니코드 02 Ul" panose="020B0600000101010101" pitchFamily="34" charset="-127"/>
              <a:ea typeface="Sandoll 고딕Neo1유니코드 02 Ul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73A46E-6CE1-4644-9329-75CE409C2AA3}"/>
              </a:ext>
            </a:extLst>
          </p:cNvPr>
          <p:cNvSpPr txBox="1"/>
          <p:nvPr/>
        </p:nvSpPr>
        <p:spPr>
          <a:xfrm>
            <a:off x="371475" y="459670"/>
            <a:ext cx="3608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대한민국 기자의 질적 향상을 기대합니다</a:t>
            </a:r>
            <a:r>
              <a:rPr lang="en-US" altLang="ko-KR" sz="1600" dirty="0">
                <a:latin typeface="Sandoll 아람 03 Bold" panose="020B0600000101010101" pitchFamily="34" charset="-127"/>
                <a:ea typeface="Sandoll 아람 03 Bold" panose="020B0600000101010101" pitchFamily="34" charset="-127"/>
              </a:rPr>
              <a:t>.</a:t>
            </a:r>
            <a:endParaRPr lang="ko-KR" altLang="en-US" sz="1600" dirty="0">
              <a:latin typeface="Sandoll 아람 03 Bold" panose="020B0600000101010101" pitchFamily="34" charset="-127"/>
              <a:ea typeface="Sandoll 아람 03 Bold" panose="020B0600000101010101" pitchFamily="34" charset="-127"/>
            </a:endParaRPr>
          </a:p>
        </p:txBody>
      </p:sp>
      <p:pic>
        <p:nvPicPr>
          <p:cNvPr id="2050" name="Picture 2" descr="익명 png에 대한 이미지 검색결과">
            <a:extLst>
              <a:ext uri="{FF2B5EF4-FFF2-40B4-BE49-F238E27FC236}">
                <a16:creationId xmlns:a16="http://schemas.microsoft.com/office/drawing/2014/main" id="{0F04B3A6-28C1-4229-A3F0-1B73805D5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0" y="2159000"/>
            <a:ext cx="4699000" cy="469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DE3DDE-CE53-4379-8E42-C56017760454}"/>
              </a:ext>
            </a:extLst>
          </p:cNvPr>
          <p:cNvSpPr txBox="1"/>
          <p:nvPr/>
        </p:nvSpPr>
        <p:spPr>
          <a:xfrm>
            <a:off x="3155131" y="2371664"/>
            <a:ext cx="5881738" cy="581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입만 열면 </a:t>
            </a:r>
            <a:r>
              <a:rPr lang="ko-KR" altLang="en-US" sz="2400" dirty="0">
                <a:solidFill>
                  <a:srgbClr val="FF0000"/>
                </a:solidFill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거짓말</a:t>
            </a:r>
            <a:r>
              <a:rPr lang="ko-KR" altLang="en-US" sz="2400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이 자동으로 나오는 기자</a:t>
            </a:r>
            <a:endParaRPr lang="en-US" altLang="ko-KR" sz="2400" dirty="0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352272-7097-4C0D-B2ED-389937CE9A81}"/>
              </a:ext>
            </a:extLst>
          </p:cNvPr>
          <p:cNvSpPr/>
          <p:nvPr/>
        </p:nvSpPr>
        <p:spPr>
          <a:xfrm>
            <a:off x="4669167" y="3217055"/>
            <a:ext cx="2956259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XX</a:t>
            </a:r>
            <a:r>
              <a:rPr lang="ko-KR" altLang="en-US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일보</a:t>
            </a:r>
            <a:r>
              <a:rPr lang="en-US" altLang="ko-KR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 </a:t>
            </a:r>
            <a:r>
              <a:rPr lang="ko-KR" altLang="en-US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김</a:t>
            </a:r>
            <a:r>
              <a:rPr lang="en-US" altLang="ko-KR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XX | </a:t>
            </a:r>
            <a:r>
              <a:rPr lang="ko-KR" altLang="en-US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신뢰도 </a:t>
            </a:r>
            <a:r>
              <a:rPr lang="en-US" altLang="ko-KR" dirty="0">
                <a:latin typeface="Sandoll 격동고딕" panose="020B0600000101010101" pitchFamily="34" charset="-127"/>
                <a:ea typeface="Sandoll 격동고딕" panose="020B0600000101010101" pitchFamily="34" charset="-127"/>
              </a:rPr>
              <a:t>10%</a:t>
            </a:r>
            <a:endParaRPr lang="ko-KR" altLang="en-US" dirty="0">
              <a:latin typeface="Sandoll 격동고딕" panose="020B0600000101010101" pitchFamily="34" charset="-127"/>
              <a:ea typeface="Sandoll 격동고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649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14915</TotalTime>
  <Words>2044</Words>
  <Application>Microsoft Office PowerPoint</Application>
  <PresentationFormat>와이드스크린</PresentationFormat>
  <Paragraphs>372</Paragraphs>
  <Slides>34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54" baseType="lpstr">
      <vt:lpstr>Noto Serif KR</vt:lpstr>
      <vt:lpstr>Sandoll 격동고딕</vt:lpstr>
      <vt:lpstr>Sandoll 고딕Neo1 01 Thin</vt:lpstr>
      <vt:lpstr>Sandoll 고딕Neo1 05 Medium</vt:lpstr>
      <vt:lpstr>Sandoll 고딕Neo1유니코드 01 Th</vt:lpstr>
      <vt:lpstr>Sandoll 고딕Neo1유니코드 02 Ul</vt:lpstr>
      <vt:lpstr>Sandoll 고딕Neo1유니코드 04 Rg</vt:lpstr>
      <vt:lpstr>Sandoll 고딕Neo1유니코드 06 Sb</vt:lpstr>
      <vt:lpstr>Sandoll 고딕NeoRound 03 Lt</vt:lpstr>
      <vt:lpstr>Sandoll 고딕NeoRound 06 Sb</vt:lpstr>
      <vt:lpstr>Sandoll 네모니 01 Basic</vt:lpstr>
      <vt:lpstr>Sandoll 네모니 02 Oblique</vt:lpstr>
      <vt:lpstr>Sandoll 돌 02 Medium</vt:lpstr>
      <vt:lpstr>Sandoll 아람 01 Light</vt:lpstr>
      <vt:lpstr>Sandoll 아람 02 Medium</vt:lpstr>
      <vt:lpstr>Sandoll 아람 03 Bold</vt:lpstr>
      <vt:lpstr>Sandoll 액션스텐실 01 Solid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138</cp:revision>
  <dcterms:created xsi:type="dcterms:W3CDTF">2020-01-14T06:47:42Z</dcterms:created>
  <dcterms:modified xsi:type="dcterms:W3CDTF">2020-02-20T11:11:58Z</dcterms:modified>
</cp:coreProperties>
</file>